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8" r:id="rId3"/>
    <p:sldId id="276" r:id="rId4"/>
    <p:sldId id="261" r:id="rId5"/>
    <p:sldId id="262" r:id="rId6"/>
    <p:sldId id="264" r:id="rId7"/>
    <p:sldId id="263" r:id="rId8"/>
    <p:sldId id="265" r:id="rId9"/>
    <p:sldId id="266" r:id="rId10"/>
    <p:sldId id="267" r:id="rId11"/>
    <p:sldId id="270" r:id="rId12"/>
    <p:sldId id="274" r:id="rId13"/>
    <p:sldId id="273" r:id="rId14"/>
    <p:sldId id="294" r:id="rId15"/>
    <p:sldId id="275" r:id="rId16"/>
    <p:sldId id="277" r:id="rId17"/>
    <p:sldId id="291" r:id="rId18"/>
    <p:sldId id="278" r:id="rId19"/>
    <p:sldId id="293"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45" autoAdjust="0"/>
    <p:restoredTop sz="94660"/>
  </p:normalViewPr>
  <p:slideViewPr>
    <p:cSldViewPr snapToGrid="0">
      <p:cViewPr>
        <p:scale>
          <a:sx n="66" d="100"/>
          <a:sy n="66"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solidFill>
                  <a:prstClr val="black"/>
                </a:solidFill>
              </a:rPr>
            </a:fld>
            <a:endParaRPr lang="en-US" dirty="0">
              <a:solidFill>
                <a:prstClr val="black"/>
              </a:solidFill>
            </a:endParaRPr>
          </a:p>
        </p:txBody>
      </p:sp>
      <p:sp>
        <p:nvSpPr>
          <p:cNvPr id="5" name="Footer Placeholder 4"/>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solidFill>
                  <a:prstClr val="black"/>
                </a:solidFill>
              </a:rPr>
            </a:fld>
            <a:endParaRPr lang="en-US" dirty="0">
              <a:solidFill>
                <a:prstClr val="black"/>
              </a:solidFill>
            </a:endParaRPr>
          </a:p>
        </p:txBody>
      </p:sp>
      <p:sp>
        <p:nvSpPr>
          <p:cNvPr id="5" name="Footer Placeholder 4"/>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Date Placeholder 3"/>
          <p:cNvSpPr>
            <a:spLocks noGrp="1"/>
          </p:cNvSpPr>
          <p:nvPr>
            <p:ph type="dt" sz="half" idx="10"/>
          </p:nvPr>
        </p:nvSpPr>
        <p:spPr/>
        <p:txBody>
          <a:bodyPr/>
          <a:lstStyle/>
          <a:p>
            <a:fld id="{F34E6425-0181-43F2-84FC-787E803FD2F8}" type="datetimeFigureOut">
              <a:rPr lang="en-US" smtClean="0">
                <a:solidFill>
                  <a:prstClr val="black"/>
                </a:solidFill>
              </a:rPr>
            </a:fld>
            <a:endParaRPr lang="en-US" dirty="0">
              <a:solidFill>
                <a:prstClr val="black"/>
              </a:solidFill>
            </a:endParaRPr>
          </a:p>
        </p:txBody>
      </p:sp>
      <p:sp>
        <p:nvSpPr>
          <p:cNvPr id="5" name="Footer Placeholder 4"/>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smtClean="0"/>
              <a:t>单击此处编辑母版标题样式</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solidFill>
                  <a:prstClr val="black"/>
                </a:solidFill>
              </a:rPr>
            </a:fld>
            <a:endParaRPr lang="en-US" dirty="0">
              <a:solidFill>
                <a:prstClr val="black"/>
              </a:solidFill>
            </a:endParaRPr>
          </a:p>
        </p:txBody>
      </p:sp>
      <p:sp>
        <p:nvSpPr>
          <p:cNvPr id="6" name="Footer Placeholder 5"/>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12" name="Content Placeholder 3"/>
          <p:cNvSpPr>
            <a:spLocks noGrp="1"/>
          </p:cNvSpPr>
          <p:nvPr>
            <p:ph sz="quarter" idx="13"/>
          </p:nvPr>
        </p:nvSpPr>
        <p:spPr>
          <a:xfrm>
            <a:off x="913774" y="3051012"/>
            <a:ext cx="5106027" cy="2740187"/>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13" name="Content Placeholder 5"/>
          <p:cNvSpPr>
            <a:spLocks noGrp="1"/>
          </p:cNvSpPr>
          <p:nvPr>
            <p:ph sz="quarter" idx="14"/>
          </p:nvPr>
        </p:nvSpPr>
        <p:spPr>
          <a:xfrm>
            <a:off x="6172200" y="3051012"/>
            <a:ext cx="5105401" cy="2740187"/>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solidFill>
                  <a:prstClr val="black"/>
                </a:solidFill>
              </a:rPr>
            </a:fld>
            <a:endParaRPr lang="en-US" dirty="0">
              <a:solidFill>
                <a:prstClr val="black"/>
              </a:solidFill>
            </a:endParaRPr>
          </a:p>
        </p:txBody>
      </p:sp>
      <p:sp>
        <p:nvSpPr>
          <p:cNvPr id="8" name="Footer Placeholder 7"/>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9" name="Slide Number Placeholder 8"/>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solidFill>
                  <a:prstClr val="black"/>
                </a:solidFill>
              </a:rPr>
            </a:fld>
            <a:endParaRPr lang="en-US" dirty="0">
              <a:solidFill>
                <a:prstClr val="black"/>
              </a:solidFill>
            </a:endParaRPr>
          </a:p>
        </p:txBody>
      </p:sp>
      <p:sp>
        <p:nvSpPr>
          <p:cNvPr id="4" name="Footer Placeholder 3"/>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7C8D7E02-BCB8-4D50-A234-369438C08659}" type="datetimeFigureOut">
              <a:rPr lang="en-US" smtClean="0">
                <a:solidFill>
                  <a:prstClr val="black"/>
                </a:solidFill>
              </a:rPr>
            </a:fld>
            <a:endParaRPr lang="en-US" dirty="0">
              <a:solidFill>
                <a:prstClr val="black"/>
              </a:solidFill>
            </a:endParaRPr>
          </a:p>
        </p:txBody>
      </p:sp>
      <p:sp>
        <p:nvSpPr>
          <p:cNvPr id="3" name="Footer Placeholder 2"/>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zh-CN" altLang="en-US" smtClean="0"/>
              <a:t>单击此处编辑母版标题样式</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76E86A4C-8E40-4F87-A4F0-01A0687C5742}" type="datetimeFigureOut">
              <a:rPr lang="en-US" smtClean="0">
                <a:solidFill>
                  <a:prstClr val="black"/>
                </a:solidFill>
              </a:rPr>
            </a:fld>
            <a:endParaRPr lang="en-US" dirty="0">
              <a:solidFill>
                <a:prstClr val="black"/>
              </a:solidFill>
            </a:endParaRPr>
          </a:p>
        </p:txBody>
      </p:sp>
      <p:sp>
        <p:nvSpPr>
          <p:cNvPr id="6" name="Footer Placeholder 5"/>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hasCustomPrompt="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将图片拖动到占位符，或单击添加图标</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35E72C73-2D91-4E12-BA25-F0AA0C03599B}" type="datetimeFigureOut">
              <a:rPr lang="en-US" smtClean="0">
                <a:solidFill>
                  <a:prstClr val="black"/>
                </a:solidFill>
              </a:rPr>
            </a:fld>
            <a:endParaRPr lang="en-US" dirty="0">
              <a:solidFill>
                <a:prstClr val="black"/>
              </a:solidFill>
            </a:endParaRPr>
          </a:p>
        </p:txBody>
      </p:sp>
      <p:sp>
        <p:nvSpPr>
          <p:cNvPr id="6" name="Footer Placeholder 5"/>
          <p:cNvSpPr>
            <a:spLocks noGrp="1"/>
          </p:cNvSpPr>
          <p:nvPr>
            <p:ph type="ftr" sz="quarter" idx="11"/>
          </p:nvPr>
        </p:nvSpPr>
        <p:spPr/>
        <p:txBody>
          <a:bodyPr/>
          <a:lstStyle/>
          <a:p>
            <a:endParaRPr lang="en-US" dirty="0">
              <a:solidFill>
                <a:prstClr val="black"/>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标题的全景图片">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zh-CN" altLang="en-US" smtClean="0"/>
              <a:t>单击此处编辑母版标题样式</a:t>
            </a:r>
            <a:endParaRPr lang="en-US" dirty="0"/>
          </a:p>
        </p:txBody>
      </p:sp>
      <p:sp>
        <p:nvSpPr>
          <p:cNvPr id="3" name="Picture Placeholder 2"/>
          <p:cNvSpPr>
            <a:spLocks noGrp="1" noChangeAspect="1"/>
          </p:cNvSpPr>
          <p:nvPr>
            <p:ph type="pic" idx="1" hasCustomPrompt="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smtClean="0"/>
              <a:t>将图片拖动到占位符，或单击添加图标</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2BE451C3-0FF4-47C4-B829-773ADF60F88C}" type="datetimeFigureOut">
              <a:rPr lang="en-US" smtClean="0">
                <a:solidFill>
                  <a:prstClr val="black"/>
                </a:solidFill>
              </a:rPr>
            </a:fld>
            <a:endParaRPr lang="en-US" dirty="0">
              <a:solidFill>
                <a:prstClr val="black"/>
              </a:solidFill>
            </a:endParaRPr>
          </a:p>
        </p:txBody>
      </p:sp>
      <p:sp>
        <p:nvSpPr>
          <p:cNvPr id="6" name="Footer Placeholder 5"/>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题注">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2BE451C3-0FF4-47C4-B829-773ADF60F88C}" type="datetimeFigureOut">
              <a:rPr lang="en-US" smtClean="0">
                <a:solidFill>
                  <a:prstClr val="black"/>
                </a:solidFill>
              </a:rPr>
            </a:fld>
            <a:endParaRPr lang="en-US" dirty="0">
              <a:solidFill>
                <a:prstClr val="black"/>
              </a:solidFill>
            </a:endParaRPr>
          </a:p>
        </p:txBody>
      </p:sp>
      <p:sp>
        <p:nvSpPr>
          <p:cNvPr id="6" name="Footer Placeholder 5"/>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标题的引述">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zh-CN" altLang="en-US" smtClean="0"/>
              <a:t>单击此处编辑母版标题样式</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2BE451C3-0FF4-47C4-B829-773ADF60F88C}" type="datetimeFigureOut">
              <a:rPr lang="en-US" smtClean="0">
                <a:solidFill>
                  <a:prstClr val="black"/>
                </a:solidFill>
              </a:rPr>
            </a:fld>
            <a:endParaRPr lang="en-US" dirty="0">
              <a:solidFill>
                <a:prstClr val="black"/>
              </a:solidFill>
            </a:endParaRPr>
          </a:p>
        </p:txBody>
      </p:sp>
      <p:sp>
        <p:nvSpPr>
          <p:cNvPr id="6" name="Footer Placeholder 5"/>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defTabSz="457200"/>
            <a:r>
              <a:rPr lang="en-US" sz="8000" dirty="0">
                <a:solidFill>
                  <a:prstClr val="black"/>
                </a:solidFill>
                <a:effectLst/>
              </a:rPr>
              <a:t>“</a:t>
            </a:r>
            <a:endParaRPr lang="en-US" sz="8000" dirty="0">
              <a:solidFill>
                <a:prstClr val="black"/>
              </a:solidFill>
              <a:effectLst/>
            </a:endParaRP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defTabSz="457200"/>
            <a:r>
              <a:rPr lang="en-US" sz="8000" dirty="0">
                <a:solidFill>
                  <a:prstClr val="black"/>
                </a:solidFill>
                <a:effectLst/>
              </a:rPr>
              <a:t>”</a:t>
            </a:r>
            <a:endParaRPr lang="en-US" sz="8000" dirty="0">
              <a:solidFill>
                <a:prstClr val="black"/>
              </a:solidFill>
              <a:effectLst/>
            </a:endParaRPr>
          </a:p>
        </p:txBody>
      </p:sp>
    </p:spTree>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zh-CN" altLang="en-US" smtClean="0"/>
              <a:t>单击此处编辑母版标题样式</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Date Placeholder 4"/>
          <p:cNvSpPr>
            <a:spLocks noGrp="1"/>
          </p:cNvSpPr>
          <p:nvPr>
            <p:ph type="dt" sz="half" idx="10"/>
          </p:nvPr>
        </p:nvSpPr>
        <p:spPr/>
        <p:txBody>
          <a:bodyPr/>
          <a:lstStyle/>
          <a:p>
            <a:fld id="{2BE451C3-0FF4-47C4-B829-773ADF60F88C}" type="datetimeFigureOut">
              <a:rPr lang="en-US" smtClean="0">
                <a:solidFill>
                  <a:prstClr val="black"/>
                </a:solidFill>
              </a:rPr>
            </a:fld>
            <a:endParaRPr lang="en-US" dirty="0">
              <a:solidFill>
                <a:prstClr val="black"/>
              </a:solidFill>
            </a:endParaRPr>
          </a:p>
        </p:txBody>
      </p:sp>
      <p:sp>
        <p:nvSpPr>
          <p:cNvPr id="6" name="Footer Placeholder 5"/>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三栏">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zh-CN" altLang="en-US" smtClean="0"/>
              <a:t>单击此处编辑母版标题样式</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3" name="Date Placeholder 2"/>
          <p:cNvSpPr>
            <a:spLocks noGrp="1"/>
          </p:cNvSpPr>
          <p:nvPr>
            <p:ph type="dt" sz="half" idx="10"/>
          </p:nvPr>
        </p:nvSpPr>
        <p:spPr/>
        <p:txBody>
          <a:bodyPr/>
          <a:lstStyle/>
          <a:p>
            <a:fld id="{2BE451C3-0FF4-47C4-B829-773ADF60F88C}" type="datetimeFigureOut">
              <a:rPr lang="en-US" smtClean="0">
                <a:solidFill>
                  <a:prstClr val="black"/>
                </a:solidFill>
              </a:rPr>
            </a:fld>
            <a:endParaRPr lang="en-US" dirty="0">
              <a:solidFill>
                <a:prstClr val="black"/>
              </a:solidFill>
            </a:endParaRPr>
          </a:p>
        </p:txBody>
      </p:sp>
      <p:sp>
        <p:nvSpPr>
          <p:cNvPr id="4" name="Footer Placeholder 3"/>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三栏图片">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zh-CN" altLang="en-US" smtClean="0"/>
              <a:t>单击此处编辑母版标题样式</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20" name="Picture Placeholder 2"/>
          <p:cNvSpPr>
            <a:spLocks noGrp="1" noChangeAspect="1"/>
          </p:cNvSpPr>
          <p:nvPr>
            <p:ph type="pic" idx="15" hasCustomPrompt="1"/>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将图片拖动到占位符，或单击添加图标</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23" name="Picture Placeholder 2"/>
          <p:cNvSpPr>
            <a:spLocks noGrp="1" noChangeAspect="1"/>
          </p:cNvSpPr>
          <p:nvPr>
            <p:ph type="pic" idx="21" hasCustomPrompt="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将图片拖动到占位符，或单击添加图标</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26" name="Picture Placeholder 2"/>
          <p:cNvSpPr>
            <a:spLocks noGrp="1" noChangeAspect="1"/>
          </p:cNvSpPr>
          <p:nvPr>
            <p:ph type="pic" idx="22" hasCustomPrompt="1"/>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将图片拖动到占位符，或单击添加图标</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3" name="Date Placeholder 2"/>
          <p:cNvSpPr>
            <a:spLocks noGrp="1"/>
          </p:cNvSpPr>
          <p:nvPr>
            <p:ph type="dt" sz="half" idx="10"/>
          </p:nvPr>
        </p:nvSpPr>
        <p:spPr/>
        <p:txBody>
          <a:bodyPr/>
          <a:lstStyle/>
          <a:p>
            <a:fld id="{2BE451C3-0FF4-47C4-B829-773ADF60F88C}" type="datetimeFigureOut">
              <a:rPr lang="en-US" smtClean="0">
                <a:solidFill>
                  <a:prstClr val="black"/>
                </a:solidFill>
              </a:rPr>
            </a:fld>
            <a:endParaRPr lang="en-US" dirty="0">
              <a:solidFill>
                <a:prstClr val="black"/>
              </a:solidFill>
            </a:endParaRPr>
          </a:p>
        </p:txBody>
      </p:sp>
      <p:sp>
        <p:nvSpPr>
          <p:cNvPr id="4" name="Footer Placeholder 3"/>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solidFill>
                  <a:prstClr val="black"/>
                </a:solidFill>
              </a:rPr>
            </a:fld>
            <a:endParaRPr lang="en-US" dirty="0">
              <a:solidFill>
                <a:prstClr val="black"/>
              </a:solidFill>
            </a:endParaRPr>
          </a:p>
        </p:txBody>
      </p:sp>
      <p:sp>
        <p:nvSpPr>
          <p:cNvPr id="5" name="Footer Placeholder 4"/>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zh-CN" altLang="en-US" smtClean="0"/>
              <a:t>单击此处编辑母版标题样式</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solidFill>
                  <a:prstClr val="black"/>
                </a:solidFill>
              </a:rPr>
            </a:fld>
            <a:endParaRPr lang="en-US" dirty="0">
              <a:solidFill>
                <a:prstClr val="black"/>
              </a:solidFill>
            </a:endParaRPr>
          </a:p>
        </p:txBody>
      </p:sp>
      <p:sp>
        <p:nvSpPr>
          <p:cNvPr id="5" name="Footer Placeholder 4"/>
          <p:cNvSpPr>
            <a:spLocks noGrp="1"/>
          </p:cNvSpPr>
          <p:nvPr>
            <p:ph type="ftr" sz="quarter" idx="11"/>
          </p:nvPr>
        </p:nvSpPr>
        <p:spPr/>
        <p:txBody>
          <a:bodyPr/>
          <a:lstStyle/>
          <a:p>
            <a:r>
              <a:rPr lang="en-US" smtClean="0">
                <a:solidFill>
                  <a:prstClr val="black"/>
                </a:solidFill>
              </a:rPr>
              <a:t>
              </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D57F1E4F-1CFF-5643-939E-217C01CDF565}" type="slidenum">
              <a:rPr lang="en-US" smtClean="0">
                <a:solidFill>
                  <a:prstClr val="black"/>
                </a:solidFill>
              </a:rPr>
            </a:fld>
            <a:endParaRPr lang="en-US" dirty="0">
              <a:solidFill>
                <a:prstClr val="black"/>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image" Target="../media/image3.png"/><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84000"/>
                <a:shade val="100000"/>
                <a:hueMod val="92000"/>
                <a:satMod val="180000"/>
                <a:lumMod val="114000"/>
                <a:alpha val="0"/>
              </a:schemeClr>
            </a:gs>
            <a:gs pos="100000">
              <a:schemeClr val="bg2">
                <a:shade val="92000"/>
                <a:satMod val="170000"/>
                <a:lumMod val="96000"/>
              </a:schemeClr>
            </a:gs>
          </a:gsLst>
          <a:lin ang="5400000" scaled="0"/>
          <a:tileRect/>
        </a:grad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8">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二级</a:t>
            </a:r>
            <a:endParaRPr lang="zh-CN" altLang="en-US" smtClean="0"/>
          </a:p>
          <a:p>
            <a:pPr lvl="2"/>
            <a:r>
              <a:rPr lang="zh-CN" altLang="en-US" smtClean="0"/>
              <a:t>三级</a:t>
            </a:r>
            <a:endParaRPr lang="zh-CN" altLang="en-US" smtClean="0"/>
          </a:p>
          <a:p>
            <a:pPr lvl="3"/>
            <a:r>
              <a:rPr lang="zh-CN" altLang="en-US" smtClean="0"/>
              <a:t>四级</a:t>
            </a:r>
            <a:endParaRPr lang="zh-CN" altLang="en-US" smtClean="0"/>
          </a:p>
          <a:p>
            <a:pPr lvl="4"/>
            <a:r>
              <a:rPr lang="zh-CN" altLang="en-US" smtClean="0"/>
              <a:t>五级</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pPr defTabSz="457200"/>
            <a:fld id="{2BE451C3-0FF4-47C4-B829-773ADF60F88C}" type="datetimeFigureOut">
              <a:rPr lang="en-US" smtClean="0">
                <a:solidFill>
                  <a:prstClr val="black"/>
                </a:solidFill>
              </a:rPr>
            </a:fld>
            <a:endParaRPr lang="en-US" dirty="0">
              <a:solidFill>
                <a:prstClr val="black"/>
              </a:solidFill>
            </a:endParaRPr>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pPr defTabSz="457200"/>
            <a:r>
              <a:rPr lang="en-US" smtClean="0">
                <a:solidFill>
                  <a:prstClr val="black"/>
                </a:solidFill>
              </a:rPr>
              <a:t>
              </a:t>
            </a:r>
            <a:endParaRPr lang="en-US" dirty="0">
              <a:solidFill>
                <a:prstClr val="black"/>
              </a:solidFill>
            </a:endParaRP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pPr defTabSz="457200"/>
            <a:fld id="{D57F1E4F-1CFF-5643-939E-217C01CDF565}" type="slidenum">
              <a:rPr lang="en-US" smtClean="0">
                <a:solidFill>
                  <a:prstClr val="black"/>
                </a:solidFill>
              </a:rPr>
            </a:fld>
            <a:endParaRPr lang="en-US" dirty="0">
              <a:solidFill>
                <a:prstClr val="black"/>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microsoft.com/office/2007/relationships/hdphoto" Target="../media/image9.wdp"/><Relationship Id="rId5" Type="http://schemas.openxmlformats.org/officeDocument/2006/relationships/image" Target="../media/image8.png"/><Relationship Id="rId4" Type="http://schemas.microsoft.com/office/2007/relationships/hdphoto" Target="../media/image7.wdp"/><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jpe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microsoft.com/office/2007/relationships/hdphoto" Target="../media/image13.wdp"/><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9" Type="http://schemas.microsoft.com/office/2007/relationships/hdphoto" Target="../media/image20.wdp"/><Relationship Id="rId8" Type="http://schemas.openxmlformats.org/officeDocument/2006/relationships/image" Target="../media/image19.png"/><Relationship Id="rId7" Type="http://schemas.openxmlformats.org/officeDocument/2006/relationships/image" Target="../media/image18.png"/><Relationship Id="rId6" Type="http://schemas.openxmlformats.org/officeDocument/2006/relationships/image" Target="../media/image17.png"/><Relationship Id="rId5" Type="http://schemas.microsoft.com/office/2007/relationships/hdphoto" Target="../media/image16.wdp"/><Relationship Id="rId4" Type="http://schemas.openxmlformats.org/officeDocument/2006/relationships/image" Target="../media/image15.png"/><Relationship Id="rId3" Type="http://schemas.openxmlformats.org/officeDocument/2006/relationships/image" Target="../media/image14.png"/><Relationship Id="rId2" Type="http://schemas.openxmlformats.org/officeDocument/2006/relationships/image" Target="../media/image5.png"/><Relationship Id="rId12" Type="http://schemas.openxmlformats.org/officeDocument/2006/relationships/slideLayout" Target="../slideLayouts/slideLayout1.xml"/><Relationship Id="rId11" Type="http://schemas.microsoft.com/office/2007/relationships/hdphoto" Target="../media/image22.wdp"/><Relationship Id="rId10" Type="http://schemas.openxmlformats.org/officeDocument/2006/relationships/image" Target="../media/image21.pn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1.xml"/><Relationship Id="rId5" Type="http://schemas.microsoft.com/office/2007/relationships/hdphoto" Target="../media/image16.wdp"/><Relationship Id="rId4" Type="http://schemas.openxmlformats.org/officeDocument/2006/relationships/image" Target="../media/image24.png"/><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image" Target="../media/image23.png"/></Relationships>
</file>

<file path=ppt/slides/_rels/slide6.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0.png"/><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2.png"/><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34.jpeg"/><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jpeg"/></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png"/><Relationship Id="rId1"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59953" y="675338"/>
            <a:ext cx="5926223" cy="1568450"/>
          </a:xfrm>
          <a:prstGeom prst="rect">
            <a:avLst/>
          </a:prstGeom>
          <a:noFill/>
        </p:spPr>
        <p:txBody>
          <a:bodyPr wrap="square" rtlCol="0">
            <a:spAutoFit/>
          </a:bodyPr>
          <a:lstStyle/>
          <a:p>
            <a:pPr algn="ctr"/>
            <a:r>
              <a:rPr lang="zh-CN" altLang="en-US" sz="3200" b="1" dirty="0" smtClean="0">
                <a:sym typeface="+mn-ea"/>
              </a:rPr>
              <a:t>引领 </a:t>
            </a:r>
            <a:r>
              <a:rPr lang="en-US" altLang="zh-CN" sz="3200" b="1" dirty="0" smtClean="0">
                <a:sym typeface="+mn-ea"/>
              </a:rPr>
              <a:t>- </a:t>
            </a:r>
            <a:r>
              <a:rPr lang="zh-CN" altLang="en-US" sz="3200" b="1" dirty="0" smtClean="0">
                <a:sym typeface="+mn-ea"/>
              </a:rPr>
              <a:t>利博蒂高尔夫学校</a:t>
            </a:r>
            <a:endParaRPr lang="en-US" altLang="zh-CN" sz="3200" b="1" dirty="0" smtClean="0"/>
          </a:p>
          <a:p>
            <a:pPr algn="ctr"/>
            <a:r>
              <a:rPr lang="en-US" altLang="zh-CN" sz="3200" b="1" dirty="0" smtClean="0">
                <a:sym typeface="+mn-ea"/>
              </a:rPr>
              <a:t>LtoL -  Liberty Golf School</a:t>
            </a:r>
            <a:endParaRPr lang="en-US" sz="3200" b="1" dirty="0"/>
          </a:p>
          <a:p>
            <a:pPr algn="ctr"/>
            <a:endParaRPr lang="en-US" sz="3200" b="1" dirty="0"/>
          </a:p>
        </p:txBody>
      </p:sp>
      <p:sp>
        <p:nvSpPr>
          <p:cNvPr id="4" name="TextBox 3"/>
          <p:cNvSpPr txBox="1"/>
          <p:nvPr/>
        </p:nvSpPr>
        <p:spPr>
          <a:xfrm>
            <a:off x="359955" y="1812454"/>
            <a:ext cx="8493760" cy="5386090"/>
          </a:xfrm>
          <a:prstGeom prst="rect">
            <a:avLst/>
          </a:prstGeom>
          <a:noFill/>
        </p:spPr>
        <p:txBody>
          <a:bodyPr wrap="square" rtlCol="0">
            <a:spAutoFit/>
          </a:bodyPr>
          <a:lstStyle/>
          <a:p>
            <a:pPr marL="342900" indent="-342900">
              <a:buFont typeface="Wingdings" panose="05000000000000000000" pitchFamily="2" charset="2"/>
              <a:buChar char="§"/>
            </a:pPr>
            <a:r>
              <a:rPr lang="zh-CN" altLang="en-US" sz="1900" dirty="0">
                <a:latin typeface="Microsoft YaHei" panose="020B0503020204020204" pitchFamily="34" charset="-122"/>
                <a:ea typeface="Microsoft YaHei" panose="020B0503020204020204" pitchFamily="34" charset="-122"/>
              </a:rPr>
              <a:t>我们拥</a:t>
            </a:r>
            <a:r>
              <a:rPr lang="zh-CN" altLang="en-US" sz="1900" dirty="0" smtClean="0">
                <a:latin typeface="Microsoft YaHei" panose="020B0503020204020204" pitchFamily="34" charset="-122"/>
                <a:ea typeface="Microsoft YaHei" panose="020B0503020204020204" pitchFamily="34" charset="-122"/>
              </a:rPr>
              <a:t>有年轻高尔夫球学员发展所需的所有装备和资源。</a:t>
            </a:r>
            <a:endParaRPr lang="en-US" altLang="zh-CN" sz="1900" dirty="0" smtClean="0">
              <a:latin typeface="Microsoft YaHei" panose="020B0503020204020204" pitchFamily="34" charset="-122"/>
              <a:ea typeface="Microsoft YaHei" panose="020B0503020204020204" pitchFamily="34" charset="-122"/>
            </a:endParaRPr>
          </a:p>
          <a:p>
            <a:pPr marL="342900" indent="-342900">
              <a:buFont typeface="Arial" panose="020B0604020202020204" pitchFamily="34" charset="0"/>
              <a:buChar char="•"/>
            </a:pPr>
            <a:r>
              <a:rPr lang="en-US" sz="1900" dirty="0" smtClean="0">
                <a:latin typeface="Calibri" panose="020F0502020204030204" pitchFamily="34" charset="0"/>
              </a:rPr>
              <a:t>We </a:t>
            </a:r>
            <a:r>
              <a:rPr lang="en-US" sz="1900" dirty="0">
                <a:latin typeface="Calibri" panose="020F0502020204030204" pitchFamily="34" charset="0"/>
              </a:rPr>
              <a:t>have access to every form of training necessary for the development of </a:t>
            </a:r>
            <a:r>
              <a:rPr lang="en-US" sz="1900" dirty="0" smtClean="0">
                <a:latin typeface="Calibri" panose="020F0502020204030204" pitchFamily="34" charset="0"/>
              </a:rPr>
              <a:t>young </a:t>
            </a:r>
            <a:r>
              <a:rPr lang="en-US" sz="1900" dirty="0">
                <a:latin typeface="Calibri" panose="020F0502020204030204" pitchFamily="34" charset="0"/>
              </a:rPr>
              <a:t>golfers.</a:t>
            </a:r>
            <a:endParaRPr lang="en-US" altLang="zh-CN" sz="1900" dirty="0" smtClean="0">
              <a:latin typeface="Calibri" panose="020F0502020204030204" pitchFamily="34" charset="0"/>
            </a:endParaRPr>
          </a:p>
          <a:p>
            <a:endParaRPr lang="en-US" altLang="zh-CN" sz="1900" dirty="0" smtClean="0"/>
          </a:p>
          <a:p>
            <a:pPr marL="342900" indent="-342900" algn="just">
              <a:buFont typeface="Wingdings" panose="05000000000000000000" pitchFamily="2" charset="2"/>
              <a:buChar char="§"/>
            </a:pPr>
            <a:r>
              <a:rPr lang="zh-CN" altLang="en-US" sz="1900" dirty="0" smtClean="0">
                <a:latin typeface="Microsoft YaHei" panose="020B0503020204020204" pitchFamily="34" charset="-122"/>
                <a:ea typeface="Microsoft YaHei" panose="020B0503020204020204" pitchFamily="34" charset="-122"/>
              </a:rPr>
              <a:t>在专业指导区有</a:t>
            </a:r>
            <a:r>
              <a:rPr lang="en-US" altLang="zh-CN" sz="1900" dirty="0" smtClean="0">
                <a:latin typeface="Microsoft YaHei" panose="020B0503020204020204" pitchFamily="34" charset="-122"/>
                <a:ea typeface="Microsoft YaHei" panose="020B0503020204020204" pitchFamily="34" charset="-122"/>
              </a:rPr>
              <a:t>12</a:t>
            </a:r>
            <a:r>
              <a:rPr lang="zh-CN" altLang="en-US" sz="1900" dirty="0" smtClean="0">
                <a:latin typeface="Microsoft YaHei" panose="020B0503020204020204" pitchFamily="34" charset="-122"/>
                <a:ea typeface="Microsoft YaHei" panose="020B0503020204020204" pitchFamily="34" charset="-122"/>
              </a:rPr>
              <a:t>个真草开球台，开球区内有</a:t>
            </a:r>
            <a:r>
              <a:rPr lang="en-US" altLang="zh-CN" sz="1900" dirty="0" smtClean="0">
                <a:latin typeface="Microsoft YaHei" panose="020B0503020204020204" pitchFamily="34" charset="-122"/>
                <a:ea typeface="Microsoft YaHei" panose="020B0503020204020204" pitchFamily="34" charset="-122"/>
              </a:rPr>
              <a:t>70</a:t>
            </a:r>
            <a:r>
              <a:rPr lang="zh-CN" altLang="en-US" sz="1900" dirty="0" smtClean="0">
                <a:latin typeface="Microsoft YaHei" panose="020B0503020204020204" pitchFamily="34" charset="-122"/>
                <a:ea typeface="Microsoft YaHei" panose="020B0503020204020204" pitchFamily="34" charset="-122"/>
              </a:rPr>
              <a:t>个真草开球台，同时中心拥有</a:t>
            </a:r>
            <a:r>
              <a:rPr lang="en-US" altLang="zh-CN" sz="1900" dirty="0" smtClean="0">
                <a:latin typeface="Microsoft YaHei" panose="020B0503020204020204" pitchFamily="34" charset="-122"/>
                <a:ea typeface="Microsoft YaHei" panose="020B0503020204020204" pitchFamily="34" charset="-122"/>
              </a:rPr>
              <a:t>30</a:t>
            </a:r>
            <a:r>
              <a:rPr lang="zh-CN" altLang="en-US" sz="1900" dirty="0" smtClean="0">
                <a:latin typeface="Microsoft YaHei" panose="020B0503020204020204" pitchFamily="34" charset="-122"/>
                <a:ea typeface="Microsoft YaHei" panose="020B0503020204020204" pitchFamily="34" charset="-122"/>
              </a:rPr>
              <a:t>个加热开球台以应对雨水天气，此外还有两个室内击打练习区。</a:t>
            </a:r>
            <a:endParaRPr lang="en-US" altLang="zh-CN" sz="1900" dirty="0" smtClean="0">
              <a:latin typeface="Microsoft YaHei" panose="020B0503020204020204" pitchFamily="34" charset="-122"/>
              <a:ea typeface="Microsoft YaHei" panose="020B0503020204020204" pitchFamily="34" charset="-122"/>
            </a:endParaRPr>
          </a:p>
          <a:p>
            <a:pPr marL="342900" indent="-342900" algn="just">
              <a:buFont typeface="Arial" panose="020B0604020202020204" pitchFamily="34" charset="0"/>
              <a:buChar char="•"/>
            </a:pPr>
            <a:r>
              <a:rPr lang="en-US" sz="1900" dirty="0" smtClean="0">
                <a:latin typeface="Calibri" panose="020F0502020204030204" pitchFamily="34" charset="0"/>
              </a:rPr>
              <a:t>There are 12 grass stalls in the dedicated instructional area. Expansive </a:t>
            </a:r>
            <a:r>
              <a:rPr lang="en-US" sz="1900" dirty="0">
                <a:latin typeface="Calibri" panose="020F0502020204030204" pitchFamily="34" charset="0"/>
              </a:rPr>
              <a:t>range tee line with 70 grass stalls.  For inclement weather we have 15 covered and heated stalls, and an additional 15 uncovered when the grass is too wet to practice </a:t>
            </a:r>
            <a:r>
              <a:rPr lang="en-US" sz="1900" dirty="0" err="1" smtClean="0">
                <a:latin typeface="Calibri" panose="020F0502020204030204" pitchFamily="34" charset="0"/>
              </a:rPr>
              <a:t>on.We</a:t>
            </a:r>
            <a:r>
              <a:rPr lang="en-US" sz="1900" dirty="0" smtClean="0">
                <a:latin typeface="Calibri" panose="020F0502020204030204" pitchFamily="34" charset="0"/>
              </a:rPr>
              <a:t> </a:t>
            </a:r>
            <a:r>
              <a:rPr lang="en-US" sz="1900" dirty="0">
                <a:latin typeface="Calibri" panose="020F0502020204030204" pitchFamily="34" charset="0"/>
              </a:rPr>
              <a:t>also have two indoor hitting bays</a:t>
            </a:r>
            <a:r>
              <a:rPr lang="en-US" sz="1900" dirty="0" smtClean="0">
                <a:latin typeface="Calibri" panose="020F0502020204030204" pitchFamily="34" charset="0"/>
              </a:rPr>
              <a:t>.</a:t>
            </a:r>
            <a:endParaRPr lang="en-US" altLang="zh-CN" sz="1900" dirty="0" smtClean="0">
              <a:latin typeface="Calibri" panose="020F0502020204030204" pitchFamily="34" charset="0"/>
            </a:endParaRPr>
          </a:p>
          <a:p>
            <a:endParaRPr lang="en-US" sz="1900" dirty="0" smtClean="0"/>
          </a:p>
          <a:p>
            <a:pPr marL="342900" indent="-342900" algn="just">
              <a:buFont typeface="Wingdings" panose="05000000000000000000" pitchFamily="2" charset="2"/>
              <a:buChar char="§"/>
            </a:pPr>
            <a:r>
              <a:rPr lang="zh-CN" altLang="en-US" sz="1900" dirty="0" smtClean="0">
                <a:latin typeface="Microsoft YaHei" panose="020B0503020204020204" pitchFamily="34" charset="-122"/>
                <a:ea typeface="Microsoft YaHei" panose="020B0503020204020204" pitchFamily="34" charset="-122"/>
              </a:rPr>
              <a:t>在短杆练习区有南北</a:t>
            </a:r>
            <a:r>
              <a:rPr lang="en-US" altLang="zh-CN" sz="1900" dirty="0" smtClean="0">
                <a:latin typeface="Microsoft YaHei" panose="020B0503020204020204" pitchFamily="34" charset="-122"/>
                <a:ea typeface="Microsoft YaHei" panose="020B0503020204020204" pitchFamily="34" charset="-122"/>
              </a:rPr>
              <a:t>40</a:t>
            </a:r>
            <a:r>
              <a:rPr lang="zh-CN" altLang="en-US" sz="1900" dirty="0" smtClean="0">
                <a:latin typeface="Microsoft YaHei" panose="020B0503020204020204" pitchFamily="34" charset="-122"/>
                <a:ea typeface="Microsoft YaHei" panose="020B0503020204020204" pitchFamily="34" charset="-122"/>
              </a:rPr>
              <a:t>码长的球道果</a:t>
            </a:r>
            <a:r>
              <a:rPr lang="zh-CN" altLang="en-US" sz="1900" dirty="0">
                <a:latin typeface="Microsoft YaHei" panose="020B0503020204020204" pitchFamily="34" charset="-122"/>
                <a:ea typeface="Microsoft YaHei" panose="020B0503020204020204" pitchFamily="34" charset="-122"/>
              </a:rPr>
              <a:t>岭区</a:t>
            </a:r>
            <a:r>
              <a:rPr lang="zh-CN" altLang="en-US" sz="1900" dirty="0" smtClean="0">
                <a:latin typeface="Microsoft YaHei" panose="020B0503020204020204" pitchFamily="34" charset="-122"/>
                <a:ea typeface="Microsoft YaHei" panose="020B0503020204020204" pitchFamily="34" charset="-122"/>
              </a:rPr>
              <a:t>域，东侧有两个沙土障碍区和一个草地障碍区，西侧有起伏的山坡练习区。</a:t>
            </a:r>
            <a:endParaRPr lang="en-US" altLang="zh-CN" sz="1900" dirty="0" smtClean="0">
              <a:latin typeface="Microsoft YaHei" panose="020B0503020204020204" pitchFamily="34" charset="-122"/>
              <a:ea typeface="Microsoft YaHei" panose="020B0503020204020204" pitchFamily="34" charset="-122"/>
            </a:endParaRPr>
          </a:p>
          <a:p>
            <a:pPr marL="342900" indent="-342900" algn="just">
              <a:buFont typeface="Arial" panose="020B0604020202020204" pitchFamily="34" charset="0"/>
              <a:buChar char="•"/>
            </a:pPr>
            <a:r>
              <a:rPr lang="en-US" sz="1900" dirty="0">
                <a:latin typeface="Calibri" panose="020F0502020204030204" pitchFamily="34" charset="0"/>
              </a:rPr>
              <a:t>Short game area with forty yards of fairway north and south of the green with 5 target flags.  Two sand bunkers and a grass bunker on the east side, and rolling hills with rough on the west side.</a:t>
            </a:r>
            <a:endParaRPr lang="en-US" sz="1900" dirty="0">
              <a:latin typeface="Calibri" panose="020F0502020204030204" pitchFamily="34" charset="0"/>
            </a:endParaRPr>
          </a:p>
          <a:p>
            <a:endParaRPr lang="en-US" sz="2000" dirty="0"/>
          </a:p>
          <a:p>
            <a:endParaRPr lang="en-US" sz="2000" dirty="0"/>
          </a:p>
        </p:txBody>
      </p:sp>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pic>
        <p:nvPicPr>
          <p:cNvPr id="8" name="Picture 7"/>
          <p:cNvPicPr>
            <a:picLocks noChangeAspect="1"/>
          </p:cNvPicPr>
          <p:nvPr/>
        </p:nvPicPr>
        <p:blipFill>
          <a:blip r:embed="rId3" cstate="print">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9014292" y="1691829"/>
            <a:ext cx="3055257" cy="20266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Picture 9"/>
          <p:cNvPicPr>
            <a:picLocks noChangeAspect="1"/>
          </p:cNvPicPr>
          <p:nvPr/>
        </p:nvPicPr>
        <p:blipFill>
          <a:blip r:embed="rId5" cstate="print">
            <a:extLst>
              <a:ext uri="{BEBA8EAE-BF5A-486C-A8C5-ECC9F3942E4B}">
                <a14:imgProps xmlns:a14="http://schemas.microsoft.com/office/drawing/2010/main">
                  <a14:imgLayer r:embed="rId6">
                    <a14:imgEffect>
                      <a14:sharpenSoften amount="50000"/>
                    </a14:imgEffect>
                  </a14:imgLayer>
                </a14:imgProps>
              </a:ext>
              <a:ext uri="{28A0092B-C50C-407E-A947-70E740481C1C}">
                <a14:useLocalDpi xmlns:a14="http://schemas.microsoft.com/office/drawing/2010/main" val="0"/>
              </a:ext>
            </a:extLst>
          </a:blip>
          <a:stretch>
            <a:fillRect/>
          </a:stretch>
        </p:blipFill>
        <p:spPr>
          <a:xfrm>
            <a:off x="9014292" y="4231830"/>
            <a:ext cx="3055257" cy="20266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2"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sp>
        <p:nvSpPr>
          <p:cNvPr id="13" name="TextBox 12"/>
          <p:cNvSpPr txBox="1"/>
          <p:nvPr/>
        </p:nvSpPr>
        <p:spPr>
          <a:xfrm>
            <a:off x="435430" y="1895012"/>
            <a:ext cx="11321144" cy="2584450"/>
          </a:xfrm>
          <a:prstGeom prst="rect">
            <a:avLst/>
          </a:prstGeom>
          <a:noFill/>
        </p:spPr>
        <p:txBody>
          <a:bodyPr wrap="square" rtlCol="0">
            <a:spAutoFit/>
          </a:bodyPr>
          <a:lstStyle/>
          <a:p>
            <a:pPr marL="285750" indent="-285750" algn="just">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两个百慕大冠军果岭</a:t>
            </a:r>
            <a:r>
              <a:rPr lang="zh-CN" altLang="en-US" dirty="0" smtClean="0">
                <a:latin typeface="Microsoft YaHei" panose="020B0503020204020204" pitchFamily="34" charset="-122"/>
                <a:ea typeface="Microsoft YaHei" panose="020B0503020204020204" pitchFamily="34" charset="-122"/>
              </a:rPr>
              <a:t>是拥</a:t>
            </a:r>
            <a:r>
              <a:rPr lang="zh-CN" altLang="en-US" dirty="0">
                <a:latin typeface="Microsoft YaHei" panose="020B0503020204020204" pitchFamily="34" charset="-122"/>
                <a:ea typeface="Microsoft YaHei" panose="020B0503020204020204" pitchFamily="34" charset="-122"/>
              </a:rPr>
              <a:t>有</a:t>
            </a:r>
            <a:r>
              <a:rPr lang="en-US" altLang="zh-CN" dirty="0">
                <a:latin typeface="Microsoft YaHei" panose="020B0503020204020204" pitchFamily="34" charset="-122"/>
                <a:ea typeface="Microsoft YaHei" panose="020B0503020204020204" pitchFamily="34" charset="-122"/>
              </a:rPr>
              <a:t>15</a:t>
            </a:r>
            <a:r>
              <a:rPr lang="zh-CN" altLang="en-US" dirty="0">
                <a:latin typeface="Microsoft YaHei" panose="020B0503020204020204" pitchFamily="34" charset="-122"/>
                <a:ea typeface="Microsoft YaHei" panose="020B0503020204020204" pitchFamily="34" charset="-122"/>
              </a:rPr>
              <a:t>，</a:t>
            </a:r>
            <a:r>
              <a:rPr lang="en-US" altLang="zh-CN" dirty="0">
                <a:latin typeface="Microsoft YaHei" panose="020B0503020204020204" pitchFamily="34" charset="-122"/>
                <a:ea typeface="Microsoft YaHei" panose="020B0503020204020204" pitchFamily="34" charset="-122"/>
              </a:rPr>
              <a:t>000</a:t>
            </a:r>
            <a:r>
              <a:rPr lang="zh-CN" altLang="en-US" dirty="0">
                <a:latin typeface="Microsoft YaHei" panose="020B0503020204020204" pitchFamily="34" charset="-122"/>
                <a:ea typeface="Microsoft YaHei" panose="020B0503020204020204" pitchFamily="34" charset="-122"/>
              </a:rPr>
              <a:t>平方公尺的推杆练习区，同时也可用于练习切杆与短距离劈起杆。</a:t>
            </a:r>
            <a:endParaRPr lang="en-US" altLang="zh-CN" dirty="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Two Champion Bermuda Greens giving us over 15,000 square feet of putting surface which we will also use for chipping and short pitching practice.</a:t>
            </a:r>
            <a:endParaRPr lang="en-US" dirty="0">
              <a:latin typeface="Calibri" panose="020F0502020204030204" pitchFamily="34" charset="0"/>
            </a:endParaRPr>
          </a:p>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东边尽头设有</a:t>
            </a:r>
            <a:r>
              <a:rPr lang="zh-CN" altLang="en-US" dirty="0">
                <a:latin typeface="Microsoft YaHei" panose="020B0503020204020204" pitchFamily="34" charset="-122"/>
                <a:ea typeface="Microsoft YaHei" panose="020B0503020204020204" pitchFamily="34" charset="-122"/>
              </a:rPr>
              <a:t>一个球道障碍练习区</a:t>
            </a:r>
            <a:r>
              <a:rPr lang="zh-CN" altLang="en-US" dirty="0" smtClean="0">
                <a:latin typeface="Microsoft YaHei" panose="020B0503020204020204" pitchFamily="34" charset="-122"/>
                <a:ea typeface="Microsoft YaHei" panose="020B0503020204020204" pitchFamily="34" charset="-122"/>
              </a:rPr>
              <a:t>，西边尽头</a:t>
            </a:r>
            <a:r>
              <a:rPr lang="zh-CN" altLang="en-US" dirty="0">
                <a:latin typeface="Microsoft YaHei" panose="020B0503020204020204" pitchFamily="34" charset="-122"/>
                <a:ea typeface="Microsoft YaHei" panose="020B0503020204020204" pitchFamily="34" charset="-122"/>
              </a:rPr>
              <a:t>设</a:t>
            </a:r>
            <a:r>
              <a:rPr lang="zh-CN" altLang="en-US" dirty="0" smtClean="0">
                <a:latin typeface="Microsoft YaHei" panose="020B0503020204020204" pitchFamily="34" charset="-122"/>
                <a:ea typeface="Microsoft YaHei" panose="020B0503020204020204" pitchFamily="34" charset="-122"/>
              </a:rPr>
              <a:t>有</a:t>
            </a:r>
            <a:r>
              <a:rPr lang="zh-CN" altLang="en-US" dirty="0">
                <a:latin typeface="Microsoft YaHei" panose="020B0503020204020204" pitchFamily="34" charset="-122"/>
                <a:ea typeface="Microsoft YaHei" panose="020B0503020204020204" pitchFamily="34" charset="-122"/>
              </a:rPr>
              <a:t>一个</a:t>
            </a:r>
            <a:r>
              <a:rPr lang="zh-CN" altLang="en-US" dirty="0" smtClean="0">
                <a:latin typeface="Microsoft YaHei" panose="020B0503020204020204" pitchFamily="34" charset="-122"/>
                <a:ea typeface="Microsoft YaHei" panose="020B0503020204020204" pitchFamily="34" charset="-122"/>
              </a:rPr>
              <a:t>全挥</a:t>
            </a:r>
            <a:r>
              <a:rPr lang="zh-CN" altLang="en-US" dirty="0">
                <a:latin typeface="Microsoft YaHei" panose="020B0503020204020204" pitchFamily="34" charset="-122"/>
                <a:ea typeface="Microsoft YaHei" panose="020B0503020204020204" pitchFamily="34" charset="-122"/>
              </a:rPr>
              <a:t>杆练习区。</a:t>
            </a:r>
            <a:endParaRPr lang="en-US" altLang="zh-CN" dirty="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Two Champion Bermuda Greens giving us over 15,000 square feet of putting surface which we will also use for chipping and short pitching practice.</a:t>
            </a:r>
            <a:endParaRPr lang="en-US" dirty="0"/>
          </a:p>
          <a:p>
            <a:pPr marL="285750" indent="-285750" algn="just">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中心</a:t>
            </a:r>
            <a:r>
              <a:rPr lang="zh-CN" altLang="en-US" dirty="0" smtClean="0">
                <a:latin typeface="Microsoft YaHei" panose="020B0503020204020204" pitchFamily="34" charset="-122"/>
                <a:ea typeface="Microsoft YaHei" panose="020B0503020204020204" pitchFamily="34" charset="-122"/>
              </a:rPr>
              <a:t>拥</a:t>
            </a:r>
            <a:r>
              <a:rPr lang="zh-CN" altLang="en-US" dirty="0">
                <a:latin typeface="Microsoft YaHei" panose="020B0503020204020204" pitchFamily="34" charset="-122"/>
                <a:ea typeface="Microsoft YaHei" panose="020B0503020204020204" pitchFamily="34" charset="-122"/>
              </a:rPr>
              <a:t>有完善</a:t>
            </a:r>
            <a:r>
              <a:rPr lang="zh-CN" altLang="en-US" dirty="0" smtClean="0">
                <a:latin typeface="Microsoft YaHei" panose="020B0503020204020204" pitchFamily="34" charset="-122"/>
                <a:ea typeface="Microsoft YaHei" panose="020B0503020204020204" pitchFamily="34" charset="-122"/>
              </a:rPr>
              <a:t>的</a:t>
            </a:r>
            <a:r>
              <a:rPr lang="zh-CN" altLang="en-US" dirty="0">
                <a:latin typeface="Microsoft YaHei" panose="020B0503020204020204" pitchFamily="34" charset="-122"/>
                <a:ea typeface="Microsoft YaHei" panose="020B0503020204020204" pitchFamily="34" charset="-122"/>
              </a:rPr>
              <a:t>设施</a:t>
            </a:r>
            <a:r>
              <a:rPr lang="zh-CN" altLang="en-US" dirty="0" smtClean="0">
                <a:latin typeface="Microsoft YaHei" panose="020B0503020204020204" pitchFamily="34" charset="-122"/>
                <a:ea typeface="Microsoft YaHei" panose="020B0503020204020204" pitchFamily="34" charset="-122"/>
              </a:rPr>
              <a:t>维</a:t>
            </a:r>
            <a:r>
              <a:rPr lang="zh-CN" altLang="en-US" dirty="0">
                <a:latin typeface="Microsoft YaHei" panose="020B0503020204020204" pitchFamily="34" charset="-122"/>
                <a:ea typeface="Microsoft YaHei" panose="020B0503020204020204" pitchFamily="34" charset="-122"/>
              </a:rPr>
              <a:t>修保养能力，而且所有的维修、调整、更新费用不会包含在指导费用</a:t>
            </a:r>
            <a:r>
              <a:rPr lang="zh-CN" altLang="en-US" dirty="0" smtClean="0">
                <a:latin typeface="Microsoft YaHei" panose="020B0503020204020204" pitchFamily="34" charset="-122"/>
                <a:ea typeface="Microsoft YaHei" panose="020B0503020204020204" pitchFamily="34" charset="-122"/>
              </a:rPr>
              <a:t>里。</a:t>
            </a:r>
            <a:endParaRPr lang="en-US" altLang="zh-CN" dirty="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A fairway bunker on the east end of our tee line, and an uneven lies area for full swing on the west end.</a:t>
            </a:r>
            <a:endParaRPr lang="en-US" dirty="0">
              <a:latin typeface="Calibri" panose="020F0502020204030204" pitchFamily="34" charset="0"/>
            </a:endParaRPr>
          </a:p>
          <a:p>
            <a:pPr algn="just"/>
            <a:endParaRPr lang="en-US" dirty="0"/>
          </a:p>
        </p:txBody>
      </p:sp>
      <p:pic>
        <p:nvPicPr>
          <p:cNvPr id="14" name="Picture 2" descr="Image result for greens gol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410" y="4313378"/>
            <a:ext cx="4697137" cy="24425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5" name="Picture 4" descr="Image result for greens gol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5485" y="4313378"/>
            <a:ext cx="4697137" cy="244251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145507" y="818213"/>
            <a:ext cx="5926223" cy="1076325"/>
          </a:xfrm>
          <a:prstGeom prst="rect">
            <a:avLst/>
          </a:prstGeom>
          <a:noFill/>
        </p:spPr>
        <p:txBody>
          <a:bodyPr wrap="square" rtlCol="0">
            <a:spAutoFit/>
          </a:bodyPr>
          <a:lstStyle/>
          <a:p>
            <a:pPr algn="ctr"/>
            <a:r>
              <a:rPr lang="zh-CN" altLang="en-US" sz="3200" b="1" dirty="0" smtClean="0">
                <a:sym typeface="+mn-ea"/>
              </a:rPr>
              <a:t>引领 </a:t>
            </a:r>
            <a:r>
              <a:rPr lang="en-US" altLang="zh-CN" sz="3200" b="1" dirty="0" smtClean="0">
                <a:sym typeface="+mn-ea"/>
              </a:rPr>
              <a:t>- </a:t>
            </a:r>
            <a:r>
              <a:rPr lang="zh-CN" altLang="en-US" sz="3200" b="1" dirty="0" smtClean="0">
                <a:sym typeface="+mn-ea"/>
              </a:rPr>
              <a:t>利博蒂高尔夫学校</a:t>
            </a:r>
            <a:endParaRPr lang="en-US" altLang="zh-CN" sz="3200" b="1" dirty="0" smtClean="0"/>
          </a:p>
          <a:p>
            <a:pPr algn="ctr"/>
            <a:r>
              <a:rPr lang="en-US" altLang="zh-CN" sz="3200" b="1" dirty="0" smtClean="0">
                <a:sym typeface="+mn-ea"/>
              </a:rPr>
              <a:t>LtoL -  Liberty Golf School</a:t>
            </a:r>
            <a:endParaRPr lang="en-US" sz="3200"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8455" y="1679110"/>
            <a:ext cx="10586720" cy="4801314"/>
          </a:xfrm>
          <a:prstGeom prst="rect">
            <a:avLst/>
          </a:prstGeom>
          <a:noFill/>
        </p:spPr>
        <p:txBody>
          <a:bodyPr wrap="square" rtlCol="0">
            <a:spAutoFit/>
          </a:bodyPr>
          <a:lstStyle/>
          <a:p>
            <a:pPr marL="285750" indent="-285750">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参加</a:t>
            </a:r>
            <a:r>
              <a:rPr lang="en-US" altLang="zh-CN" dirty="0" smtClean="0">
                <a:latin typeface="Microsoft YaHei" panose="020B0503020204020204" pitchFamily="34" charset="-122"/>
                <a:ea typeface="Microsoft YaHei" panose="020B0503020204020204" pitchFamily="34" charset="-122"/>
              </a:rPr>
              <a:t>1988</a:t>
            </a:r>
            <a:r>
              <a:rPr lang="zh-CN" altLang="en-US" dirty="0" smtClean="0">
                <a:latin typeface="Microsoft YaHei" panose="020B0503020204020204" pitchFamily="34" charset="-122"/>
                <a:ea typeface="Microsoft YaHei" panose="020B0503020204020204" pitchFamily="34" charset="-122"/>
              </a:rPr>
              <a:t>美国职业高尔夫球公开赛，</a:t>
            </a:r>
            <a:r>
              <a:rPr lang="en-US" altLang="zh-CN" dirty="0" smtClean="0">
                <a:latin typeface="Microsoft YaHei" panose="020B0503020204020204" pitchFamily="34" charset="-122"/>
                <a:ea typeface="Microsoft YaHei" panose="020B0503020204020204" pitchFamily="34" charset="-122"/>
              </a:rPr>
              <a:t>3</a:t>
            </a:r>
            <a:r>
              <a:rPr lang="zh-CN" altLang="en-US" dirty="0" smtClean="0">
                <a:latin typeface="Microsoft YaHei" panose="020B0503020204020204" pitchFamily="34" charset="-122"/>
                <a:ea typeface="Microsoft YaHei" panose="020B0503020204020204" pitchFamily="34" charset="-122"/>
              </a:rPr>
              <a:t>次全美男子业余公开赛，</a:t>
            </a:r>
            <a:r>
              <a:rPr lang="en-US" altLang="zh-CN" dirty="0" smtClean="0">
                <a:latin typeface="Microsoft YaHei" panose="020B0503020204020204" pitchFamily="34" charset="-122"/>
                <a:ea typeface="Microsoft YaHei" panose="020B0503020204020204" pitchFamily="34" charset="-122"/>
              </a:rPr>
              <a:t>1</a:t>
            </a:r>
            <a:r>
              <a:rPr lang="zh-CN" altLang="en-US" dirty="0" smtClean="0">
                <a:latin typeface="Microsoft YaHei" panose="020B0503020204020204" pitchFamily="34" charset="-122"/>
                <a:ea typeface="Microsoft YaHei" panose="020B0503020204020204" pitchFamily="34" charset="-122"/>
              </a:rPr>
              <a:t>次全美青年业余公开赛</a:t>
            </a:r>
            <a:endParaRPr lang="en-US" altLang="zh-CN" dirty="0" smtClean="0">
              <a:latin typeface="Microsoft YaHei" panose="020B0503020204020204" pitchFamily="34" charset="-122"/>
              <a:ea typeface="Microsoft YaHei" panose="020B0503020204020204" pitchFamily="34" charset="-122"/>
            </a:endParaRPr>
          </a:p>
          <a:p>
            <a:pPr marL="285750" lvl="0" indent="-285750">
              <a:buFont typeface="Arial" panose="020B0604020202020204" pitchFamily="34" charset="0"/>
              <a:buChar char="•"/>
            </a:pPr>
            <a:r>
              <a:rPr lang="en-US" dirty="0">
                <a:latin typeface="Calibri" panose="020F0502020204030204" pitchFamily="34" charset="0"/>
              </a:rPr>
              <a:t>Participant 1988 US Open, 3 US Men’s Amateurs, and 1 US Junior </a:t>
            </a:r>
            <a:r>
              <a:rPr lang="en-US" dirty="0" smtClean="0">
                <a:latin typeface="Calibri" panose="020F0502020204030204" pitchFamily="34" charset="0"/>
              </a:rPr>
              <a:t>Amateur</a:t>
            </a:r>
            <a:endParaRPr lang="en-US" dirty="0">
              <a:latin typeface="Calibri" panose="020F0502020204030204" pitchFamily="34" charset="0"/>
            </a:endParaRPr>
          </a:p>
          <a:p>
            <a:endParaRPr lang="en-US" altLang="zh-CN" dirty="0"/>
          </a:p>
          <a:p>
            <a:pPr marL="285750" indent="-285750">
              <a:buFont typeface="Wingdings" panose="05000000000000000000" pitchFamily="2" charset="2"/>
              <a:buChar char="§"/>
            </a:pPr>
            <a:r>
              <a:rPr lang="en-US" altLang="zh-CN" dirty="0" smtClean="0">
                <a:latin typeface="Microsoft YaHei" panose="020B0503020204020204" pitchFamily="34" charset="-122"/>
                <a:ea typeface="Microsoft YaHei" panose="020B0503020204020204" pitchFamily="34" charset="-122"/>
              </a:rPr>
              <a:t>1988</a:t>
            </a:r>
            <a:r>
              <a:rPr lang="zh-CN" altLang="en-US" dirty="0" smtClean="0">
                <a:latin typeface="Microsoft YaHei" panose="020B0503020204020204" pitchFamily="34" charset="-122"/>
                <a:ea typeface="Microsoft YaHei" panose="020B0503020204020204" pitchFamily="34" charset="-122"/>
              </a:rPr>
              <a:t>年成为全美职业高尔夫球巡回赛会员 </a:t>
            </a:r>
            <a:endParaRPr lang="en-US" altLang="zh-CN" dirty="0" smtClean="0">
              <a:latin typeface="Microsoft YaHei" panose="020B0503020204020204" pitchFamily="34" charset="-122"/>
              <a:ea typeface="Microsoft YaHei" panose="020B0503020204020204" pitchFamily="34" charset="-122"/>
            </a:endParaRPr>
          </a:p>
          <a:p>
            <a:pPr marL="285750" lvl="0" indent="-285750">
              <a:buFont typeface="Arial" panose="020B0604020202020204" pitchFamily="34" charset="0"/>
              <a:buChar char="•"/>
            </a:pPr>
            <a:r>
              <a:rPr lang="en-US" dirty="0">
                <a:latin typeface="Calibri" panose="020F0502020204030204" pitchFamily="34" charset="0"/>
              </a:rPr>
              <a:t>PGA Tour Member </a:t>
            </a:r>
            <a:r>
              <a:rPr lang="en-US" dirty="0" smtClean="0">
                <a:latin typeface="Calibri" panose="020F0502020204030204" pitchFamily="34" charset="0"/>
              </a:rPr>
              <a:t>1988</a:t>
            </a:r>
            <a:endParaRPr lang="en-US" altLang="zh-CN" dirty="0" smtClean="0">
              <a:latin typeface="Calibri" panose="020F0502020204030204" pitchFamily="34" charset="0"/>
            </a:endParaRPr>
          </a:p>
          <a:p>
            <a:endParaRPr lang="en-US" altLang="zh-CN" dirty="0"/>
          </a:p>
          <a:p>
            <a:pPr marL="285750" indent="-285750">
              <a:buFont typeface="Wingdings" panose="05000000000000000000" pitchFamily="2" charset="2"/>
              <a:buChar char="§"/>
            </a:pPr>
            <a:r>
              <a:rPr lang="en-US" altLang="zh-CN" dirty="0" smtClean="0">
                <a:latin typeface="Calibri" panose="020F0502020204030204" pitchFamily="34" charset="0"/>
                <a:ea typeface="Microsoft YaHei" panose="020B0503020204020204" pitchFamily="34" charset="-122"/>
              </a:rPr>
              <a:t>1997</a:t>
            </a:r>
            <a:r>
              <a:rPr lang="zh-CN" altLang="en-US" dirty="0" smtClean="0">
                <a:latin typeface="Calibri" panose="020F0502020204030204" pitchFamily="34" charset="0"/>
                <a:ea typeface="Microsoft YaHei" panose="020B0503020204020204" pitchFamily="34" charset="-122"/>
              </a:rPr>
              <a:t>至</a:t>
            </a:r>
            <a:r>
              <a:rPr lang="en-US" altLang="zh-CN" dirty="0" smtClean="0">
                <a:latin typeface="Calibri" panose="020F0502020204030204" pitchFamily="34" charset="0"/>
                <a:ea typeface="Microsoft YaHei" panose="020B0503020204020204" pitchFamily="34" charset="-122"/>
              </a:rPr>
              <a:t>2002</a:t>
            </a:r>
            <a:r>
              <a:rPr lang="zh-CN" altLang="en-US" dirty="0" smtClean="0">
                <a:latin typeface="Calibri" panose="020F0502020204030204" pitchFamily="34" charset="0"/>
                <a:ea typeface="Microsoft YaHei" panose="020B0503020204020204" pitchFamily="34" charset="-122"/>
              </a:rPr>
              <a:t>担任</a:t>
            </a:r>
            <a:r>
              <a:rPr lang="en-US" altLang="zh-CN" dirty="0" smtClean="0">
                <a:latin typeface="Calibri" panose="020F0502020204030204" pitchFamily="34" charset="0"/>
                <a:ea typeface="Microsoft YaHei" panose="020B0503020204020204" pitchFamily="34" charset="-122"/>
              </a:rPr>
              <a:t>Nicklaus/Flick</a:t>
            </a:r>
            <a:r>
              <a:rPr lang="zh-CN" altLang="en-US" dirty="0" smtClean="0">
                <a:latin typeface="Microsoft YaHei" panose="020B0503020204020204" pitchFamily="34" charset="-122"/>
                <a:ea typeface="Microsoft YaHei" panose="020B0503020204020204" pitchFamily="34" charset="-122"/>
              </a:rPr>
              <a:t>高尔夫球学校总教练</a:t>
            </a:r>
            <a:endParaRPr lang="en-US" altLang="zh-CN" dirty="0" smtClean="0">
              <a:latin typeface="Microsoft YaHei" panose="020B0503020204020204" pitchFamily="34" charset="-122"/>
              <a:ea typeface="Microsoft YaHei" panose="020B0503020204020204" pitchFamily="34" charset="-122"/>
            </a:endParaRPr>
          </a:p>
          <a:p>
            <a:pPr marL="285750" lvl="0" indent="-285750">
              <a:buFont typeface="Arial" panose="020B0604020202020204" pitchFamily="34" charset="0"/>
              <a:buChar char="•"/>
            </a:pPr>
            <a:r>
              <a:rPr lang="en-US" dirty="0">
                <a:latin typeface="Calibri" panose="020F0502020204030204" pitchFamily="34" charset="0"/>
                <a:ea typeface="Microsoft YaHei" panose="020B0503020204020204" pitchFamily="34" charset="-122"/>
              </a:rPr>
              <a:t>Lead instructor Nicklaus/Flick Golf Schools </a:t>
            </a:r>
            <a:r>
              <a:rPr lang="en-US" dirty="0" smtClean="0">
                <a:latin typeface="Calibri" panose="020F0502020204030204" pitchFamily="34" charset="0"/>
                <a:ea typeface="Microsoft YaHei" panose="020B0503020204020204" pitchFamily="34" charset="-122"/>
              </a:rPr>
              <a:t>1997-2002</a:t>
            </a:r>
            <a:endParaRPr lang="en-US" altLang="zh-CN" dirty="0" smtClean="0">
              <a:latin typeface="Calibri" panose="020F0502020204030204" pitchFamily="34" charset="0"/>
              <a:ea typeface="Microsoft YaHei" panose="020B0503020204020204" pitchFamily="34" charset="-122"/>
            </a:endParaRPr>
          </a:p>
          <a:p>
            <a:endParaRPr lang="en-US" altLang="zh-CN" dirty="0" smtClean="0"/>
          </a:p>
          <a:p>
            <a:pPr marL="285750" indent="-285750">
              <a:buFont typeface="Wingdings" panose="05000000000000000000" pitchFamily="2" charset="2"/>
              <a:buChar char="§"/>
            </a:pPr>
            <a:r>
              <a:rPr lang="en-US" altLang="zh-CN" dirty="0" smtClean="0">
                <a:latin typeface="Microsoft YaHei" panose="020B0503020204020204" pitchFamily="34" charset="-122"/>
                <a:ea typeface="Microsoft YaHei" panose="020B0503020204020204" pitchFamily="34" charset="-122"/>
              </a:rPr>
              <a:t>2004</a:t>
            </a:r>
            <a:r>
              <a:rPr lang="zh-CN" altLang="en-US" dirty="0" smtClean="0">
                <a:latin typeface="Microsoft YaHei" panose="020B0503020204020204" pitchFamily="34" charset="-122"/>
                <a:ea typeface="Microsoft YaHei" panose="020B0503020204020204" pitchFamily="34" charset="-122"/>
              </a:rPr>
              <a:t>年成为北达拉斯职业高尔夫球协会认证教练</a:t>
            </a:r>
            <a:endParaRPr lang="en-US" altLang="zh-CN" dirty="0" smtClean="0">
              <a:latin typeface="Microsoft YaHei" panose="020B0503020204020204" pitchFamily="34" charset="-122"/>
              <a:ea typeface="Microsoft YaHei" panose="020B0503020204020204" pitchFamily="34" charset="-122"/>
            </a:endParaRPr>
          </a:p>
          <a:p>
            <a:pPr marL="285750" lvl="0" indent="-285750">
              <a:buFont typeface="Arial" panose="020B0604020202020204" pitchFamily="34" charset="0"/>
              <a:buChar char="•"/>
            </a:pPr>
            <a:r>
              <a:rPr lang="en-US" dirty="0">
                <a:latin typeface="Calibri" panose="020F0502020204030204" pitchFamily="34" charset="0"/>
              </a:rPr>
              <a:t>Teacher of the year Northern Texas PGA </a:t>
            </a:r>
            <a:r>
              <a:rPr lang="en-US" dirty="0" smtClean="0">
                <a:latin typeface="Calibri" panose="020F0502020204030204" pitchFamily="34" charset="0"/>
              </a:rPr>
              <a:t>2004</a:t>
            </a:r>
            <a:endParaRPr lang="en-US" dirty="0" smtClean="0">
              <a:latin typeface="Calibri" panose="020F0502020204030204" pitchFamily="34" charset="0"/>
            </a:endParaRPr>
          </a:p>
          <a:p>
            <a:endParaRPr lang="en-US" dirty="0" smtClean="0"/>
          </a:p>
          <a:p>
            <a:pPr marL="285750" indent="-285750">
              <a:buFont typeface="Wingdings" panose="05000000000000000000" pitchFamily="2" charset="2"/>
              <a:buChar char="§"/>
            </a:pPr>
            <a:r>
              <a:rPr lang="en-US" altLang="zh-CN" dirty="0" smtClean="0">
                <a:latin typeface="Microsoft YaHei" panose="020B0503020204020204" pitchFamily="34" charset="-122"/>
                <a:ea typeface="Microsoft YaHei" panose="020B0503020204020204" pitchFamily="34" charset="-122"/>
              </a:rPr>
              <a:t>TPI</a:t>
            </a:r>
            <a:r>
              <a:rPr lang="zh-CN" altLang="en-US" dirty="0" smtClean="0">
                <a:latin typeface="Microsoft YaHei" panose="020B0503020204020204" pitchFamily="34" charset="-122"/>
                <a:ea typeface="Microsoft YaHei" panose="020B0503020204020204" pitchFamily="34" charset="-122"/>
              </a:rPr>
              <a:t>认证的二级金牌教练</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a:latin typeface="Calibri" panose="020F0502020204030204" pitchFamily="34" charset="0"/>
              </a:rPr>
              <a:t>TPI Certified Level 2 Junior</a:t>
            </a:r>
            <a:endParaRPr lang="en-US" dirty="0">
              <a:latin typeface="Calibri" panose="020F0502020204030204" pitchFamily="34" charset="0"/>
            </a:endParaRPr>
          </a:p>
          <a:p>
            <a:pPr marL="285750" lvl="0" indent="-285750">
              <a:buFont typeface="Wingdings" panose="05000000000000000000" pitchFamily="2" charset="2"/>
              <a:buChar char="§"/>
            </a:pPr>
            <a:endParaRPr lang="en-US" dirty="0" smtClean="0"/>
          </a:p>
          <a:p>
            <a:pPr marL="285750" lvl="0" indent="-285750">
              <a:buFont typeface="Wingdings" panose="05000000000000000000" pitchFamily="2" charset="2"/>
              <a:buChar char="§"/>
            </a:pPr>
            <a:r>
              <a:rPr lang="en-US" dirty="0" smtClean="0">
                <a:latin typeface="Microsoft YaHei" panose="020B0503020204020204" pitchFamily="34" charset="-122"/>
                <a:ea typeface="Microsoft YaHei" panose="020B0503020204020204" pitchFamily="34" charset="-122"/>
              </a:rPr>
              <a:t>Golf Range</a:t>
            </a:r>
            <a:r>
              <a:rPr lang="zh-CN" altLang="en-US" dirty="0" smtClean="0">
                <a:latin typeface="Microsoft YaHei" panose="020B0503020204020204" pitchFamily="34" charset="-122"/>
                <a:ea typeface="Microsoft YaHei" panose="020B0503020204020204" pitchFamily="34" charset="-122"/>
              </a:rPr>
              <a:t>杂志评选的前</a:t>
            </a:r>
            <a:r>
              <a:rPr lang="en-US" altLang="zh-CN" dirty="0" smtClean="0">
                <a:latin typeface="Microsoft YaHei" panose="020B0503020204020204" pitchFamily="34" charset="-122"/>
                <a:ea typeface="Microsoft YaHei" panose="020B0503020204020204" pitchFamily="34" charset="-122"/>
              </a:rPr>
              <a:t>50</a:t>
            </a:r>
            <a:r>
              <a:rPr lang="zh-CN" altLang="en-US" dirty="0" smtClean="0">
                <a:latin typeface="Microsoft YaHei" panose="020B0503020204020204" pitchFamily="34" charset="-122"/>
                <a:ea typeface="Microsoft YaHei" panose="020B0503020204020204" pitchFamily="34" charset="-122"/>
              </a:rPr>
              <a:t>名高尔夫指导</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a:latin typeface="Calibri" panose="020F0502020204030204" pitchFamily="34" charset="0"/>
              </a:rPr>
              <a:t>Top 50 Growth of the Game Instructor, Golf Range </a:t>
            </a:r>
            <a:r>
              <a:rPr lang="en-US" dirty="0" smtClean="0">
                <a:latin typeface="Calibri" panose="020F0502020204030204" pitchFamily="34" charset="0"/>
              </a:rPr>
              <a:t>Magazine</a:t>
            </a:r>
            <a:endParaRPr lang="en-US" dirty="0">
              <a:latin typeface="Calibri" panose="020F0502020204030204" pitchFamily="34" charset="0"/>
            </a:endParaRPr>
          </a:p>
        </p:txBody>
      </p:sp>
      <p:pic>
        <p:nvPicPr>
          <p:cNvPr id="3"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sp>
        <p:nvSpPr>
          <p:cNvPr id="7" name="TextBox 6"/>
          <p:cNvSpPr txBox="1"/>
          <p:nvPr/>
        </p:nvSpPr>
        <p:spPr>
          <a:xfrm>
            <a:off x="726439" y="602252"/>
            <a:ext cx="9357508" cy="1077218"/>
          </a:xfrm>
          <a:prstGeom prst="rect">
            <a:avLst/>
          </a:prstGeom>
          <a:noFill/>
        </p:spPr>
        <p:txBody>
          <a:bodyPr wrap="square" rtlCol="0">
            <a:spAutoFit/>
          </a:bodyPr>
          <a:lstStyle/>
          <a:p>
            <a:r>
              <a:rPr lang="zh-CN" altLang="en-US" sz="3200" b="1" dirty="0" smtClean="0">
                <a:latin typeface="+mn-ea"/>
              </a:rPr>
              <a:t>指导总监 </a:t>
            </a:r>
            <a:r>
              <a:rPr lang="en-US" altLang="zh-CN" sz="3200" b="1" dirty="0" smtClean="0"/>
              <a:t>- </a:t>
            </a:r>
            <a:r>
              <a:rPr lang="zh-CN" altLang="en-US" sz="3200" b="1" dirty="0"/>
              <a:t>曼</a:t>
            </a:r>
            <a:r>
              <a:rPr lang="zh-CN" altLang="en-US" sz="3200" b="1" dirty="0" smtClean="0"/>
              <a:t>尼斯职业履历</a:t>
            </a:r>
            <a:endParaRPr lang="en-US" altLang="zh-CN" sz="3200" b="1" dirty="0" smtClean="0"/>
          </a:p>
          <a:p>
            <a:r>
              <a:rPr lang="en-US" sz="3200" b="1" dirty="0" smtClean="0"/>
              <a:t>Director of Instruction – Maness’ </a:t>
            </a:r>
            <a:r>
              <a:rPr lang="en-US" altLang="zh-CN" sz="3200" b="1" dirty="0" smtClean="0"/>
              <a:t>Career Highlight</a:t>
            </a:r>
            <a:endParaRPr lang="en-US" altLang="zh-CN" sz="3200" b="1" dirty="0" smtClean="0"/>
          </a:p>
        </p:txBody>
      </p:sp>
      <p:sp>
        <p:nvSpPr>
          <p:cNvPr id="11" name="TextBox 10"/>
          <p:cNvSpPr txBox="1"/>
          <p:nvPr/>
        </p:nvSpPr>
        <p:spPr>
          <a:xfrm>
            <a:off x="7219312" y="5340756"/>
            <a:ext cx="2140133" cy="461665"/>
          </a:xfrm>
          <a:prstGeom prst="rect">
            <a:avLst/>
          </a:prstGeom>
          <a:noFill/>
        </p:spPr>
        <p:txBody>
          <a:bodyPr wrap="square" rtlCol="0">
            <a:spAutoFit/>
          </a:bodyPr>
          <a:lstStyle/>
          <a:p>
            <a:r>
              <a:rPr lang="en-US" altLang="zh-CN" sz="2400" dirty="0" smtClean="0"/>
              <a:t>Mark C Maness</a:t>
            </a:r>
            <a:endParaRPr lang="en-US" sz="2400" dirty="0"/>
          </a:p>
        </p:txBody>
      </p:sp>
      <p:pic>
        <p:nvPicPr>
          <p:cNvPr id="12" name="Picture 11"/>
          <p:cNvPicPr>
            <a:picLocks noChangeAspect="1"/>
          </p:cNvPicPr>
          <p:nvPr/>
        </p:nvPicPr>
        <p:blipFill>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6964680" y="2398480"/>
            <a:ext cx="2648857" cy="2648857"/>
          </a:xfrm>
          <a:prstGeom prst="ellipse">
            <a:avLst/>
          </a:prstGeom>
          <a:ln w="63500" cap="rnd">
            <a:noFill/>
          </a:ln>
          <a:effectLst>
            <a:outerShdw blurRad="152400" dist="317500" dir="5400000" sx="90000" sy="-19000" rotWithShape="0">
              <a:prstClr val="black">
                <a:alpha val="15000"/>
              </a:prstClr>
            </a:outerShdw>
          </a:effectLst>
          <a:scene3d>
            <a:camera prst="orthographicFront">
              <a:rot lat="0" lon="0" rev="0"/>
            </a:camera>
            <a:lightRig rig="balanced" dir="t">
              <a:rot lat="0" lon="0" rev="8700000"/>
            </a:lightRig>
          </a:scene3d>
          <a:sp3d>
            <a:bevelT w="190500" h="38100"/>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sp>
        <p:nvSpPr>
          <p:cNvPr id="5" name="TextBox 4"/>
          <p:cNvSpPr txBox="1"/>
          <p:nvPr/>
        </p:nvSpPr>
        <p:spPr>
          <a:xfrm>
            <a:off x="6109336" y="207153"/>
            <a:ext cx="4017554" cy="1077218"/>
          </a:xfrm>
          <a:prstGeom prst="rect">
            <a:avLst/>
          </a:prstGeom>
          <a:noFill/>
        </p:spPr>
        <p:txBody>
          <a:bodyPr wrap="square" rtlCol="0">
            <a:spAutoFit/>
          </a:bodyPr>
          <a:lstStyle/>
          <a:p>
            <a:r>
              <a:rPr lang="zh-CN" altLang="en-US" sz="3200" b="1" dirty="0"/>
              <a:t>曼尼斯</a:t>
            </a:r>
            <a:r>
              <a:rPr lang="zh-CN" altLang="en-US" sz="3200" b="1" dirty="0" smtClean="0"/>
              <a:t>训练团队</a:t>
            </a:r>
            <a:endParaRPr lang="en-US" altLang="zh-CN" sz="3200" b="1" dirty="0" smtClean="0"/>
          </a:p>
          <a:p>
            <a:r>
              <a:rPr lang="en-US" altLang="zh-CN" sz="3200" b="1" dirty="0" smtClean="0"/>
              <a:t>Staff in Maness’ Team</a:t>
            </a:r>
            <a:endParaRPr lang="en-US" altLang="zh-CN" sz="3200" b="1" dirty="0" smtClean="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5793" y="1322613"/>
            <a:ext cx="1785485" cy="1924503"/>
          </a:xfrm>
          <a:prstGeom prst="ellipse">
            <a:avLst/>
          </a:prstGeom>
          <a:ln>
            <a:noFill/>
          </a:ln>
          <a:effectLst>
            <a:outerShdw blurRad="152400" dist="317500" dir="5400000" sx="90000" sy="-19000" rotWithShape="0">
              <a:prstClr val="black">
                <a:alpha val="15000"/>
              </a:prstClr>
            </a:outerShdw>
            <a:softEdge rad="112500"/>
          </a:effectLst>
        </p:spPr>
      </p:pic>
      <p:pic>
        <p:nvPicPr>
          <p:cNvPr id="7" name="Picture 6"/>
          <p:cNvPicPr>
            <a:picLocks noChangeAspect="1"/>
          </p:cNvPicPr>
          <p:nvPr/>
        </p:nvPicPr>
        <p:blipFill>
          <a:blip r:embed="rId4" cstate="print">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670561" y="1322614"/>
            <a:ext cx="2600680" cy="1924503"/>
          </a:xfrm>
          <a:prstGeom prst="ellipse">
            <a:avLst/>
          </a:prstGeom>
          <a:ln>
            <a:noFill/>
          </a:ln>
          <a:effectLst>
            <a:outerShdw blurRad="152400" dist="317500" dir="5400000" sx="90000" sy="-19000" rotWithShape="0">
              <a:prstClr val="black">
                <a:alpha val="15000"/>
              </a:prstClr>
            </a:outerShdw>
            <a:softEdge rad="112500"/>
          </a:effec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0561" y="4056105"/>
            <a:ext cx="2600680" cy="1928586"/>
          </a:xfrm>
          <a:prstGeom prst="ellipse">
            <a:avLst/>
          </a:prstGeom>
          <a:ln>
            <a:noFill/>
          </a:ln>
          <a:effectLst>
            <a:outerShdw blurRad="152400" dist="317500" dir="5400000" sx="90000" sy="-19000" rotWithShape="0">
              <a:prstClr val="black">
                <a:alpha val="15000"/>
              </a:prstClr>
            </a:outerShdw>
            <a:softEdge rad="112500"/>
          </a:effectLst>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01837" y="4060188"/>
            <a:ext cx="2841933" cy="1924503"/>
          </a:xfrm>
          <a:prstGeom prst="ellipse">
            <a:avLst/>
          </a:prstGeom>
          <a:ln>
            <a:noFill/>
          </a:ln>
          <a:effectLst>
            <a:outerShdw blurRad="152400" dist="317500" dir="5400000" sx="90000" sy="-19000" rotWithShape="0">
              <a:prstClr val="black">
                <a:alpha val="15000"/>
              </a:prstClr>
            </a:outerShdw>
            <a:softEdge rad="112500"/>
          </a:effectLst>
        </p:spPr>
      </p:pic>
      <p:pic>
        <p:nvPicPr>
          <p:cNvPr id="10" name="Picture 9"/>
          <p:cNvPicPr>
            <a:picLocks noChangeAspect="1"/>
          </p:cNvPicPr>
          <p:nvPr/>
        </p:nvPicPr>
        <p:blipFill>
          <a:blip r:embed="rId8" cstate="print">
            <a:extLst>
              <a:ext uri="{BEBA8EAE-BF5A-486C-A8C5-ECC9F3942E4B}">
                <a14:imgProps xmlns:a14="http://schemas.microsoft.com/office/drawing/2010/main">
                  <a14:imgLayer r:embed="rId9">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4232021" y="4023056"/>
            <a:ext cx="2653027" cy="1928586"/>
          </a:xfrm>
          <a:prstGeom prst="ellipse">
            <a:avLst/>
          </a:prstGeom>
          <a:ln>
            <a:noFill/>
          </a:ln>
          <a:effectLst>
            <a:outerShdw blurRad="152400" dist="317500" dir="5400000" sx="90000" sy="-19000" rotWithShape="0">
              <a:prstClr val="black">
                <a:alpha val="15000"/>
              </a:prstClr>
            </a:outerShdw>
            <a:softEdge rad="112500"/>
          </a:effectLst>
        </p:spPr>
      </p:pic>
      <p:pic>
        <p:nvPicPr>
          <p:cNvPr id="11" name="Picture 10"/>
          <p:cNvPicPr>
            <a:picLocks noChangeAspect="1"/>
          </p:cNvPicPr>
          <p:nvPr/>
        </p:nvPicPr>
        <p:blipFill>
          <a:blip r:embed="rId10" cstate="print">
            <a:extLst>
              <a:ext uri="{BEBA8EAE-BF5A-486C-A8C5-ECC9F3942E4B}">
                <a14:imgProps xmlns:a14="http://schemas.microsoft.com/office/drawing/2010/main">
                  <a14:imgLayer r:embed="rId11">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8101838" y="1322613"/>
            <a:ext cx="2841933" cy="1928586"/>
          </a:xfrm>
          <a:prstGeom prst="ellipse">
            <a:avLst/>
          </a:prstGeom>
          <a:ln>
            <a:noFill/>
          </a:ln>
          <a:effectLst>
            <a:outerShdw blurRad="152400" dist="317500" dir="5400000" sx="90000" sy="-19000" rotWithShape="0">
              <a:prstClr val="black">
                <a:alpha val="15000"/>
              </a:prstClr>
            </a:outerShdw>
            <a:softEdge rad="112500"/>
          </a:effectLst>
        </p:spPr>
      </p:pic>
      <p:sp>
        <p:nvSpPr>
          <p:cNvPr id="12" name="TextBox 11"/>
          <p:cNvSpPr txBox="1"/>
          <p:nvPr/>
        </p:nvSpPr>
        <p:spPr>
          <a:xfrm>
            <a:off x="388985" y="3376725"/>
            <a:ext cx="3204753" cy="646331"/>
          </a:xfrm>
          <a:prstGeom prst="rect">
            <a:avLst/>
          </a:prstGeom>
          <a:noFill/>
        </p:spPr>
        <p:txBody>
          <a:bodyPr wrap="square" rtlCol="0">
            <a:spAutoFit/>
          </a:bodyPr>
          <a:lstStyle/>
          <a:p>
            <a:pPr algn="ctr"/>
            <a:r>
              <a:rPr lang="zh-CN" altLang="en-US" b="1" dirty="0" smtClean="0">
                <a:latin typeface="Microsoft YaHei" panose="020B0503020204020204" pitchFamily="34" charset="-122"/>
                <a:ea typeface="Microsoft YaHei" panose="020B0503020204020204" pitchFamily="34" charset="-122"/>
              </a:rPr>
              <a:t>总指导 </a:t>
            </a:r>
            <a:r>
              <a:rPr lang="en-US" b="1" dirty="0" smtClean="0"/>
              <a:t>– </a:t>
            </a:r>
            <a:r>
              <a:rPr lang="en-US" b="1" dirty="0" smtClean="0">
                <a:latin typeface="Calibri" panose="020F0502020204030204" pitchFamily="34" charset="0"/>
              </a:rPr>
              <a:t>Head Instructor </a:t>
            </a:r>
            <a:endParaRPr lang="en-US" b="1" dirty="0" smtClean="0">
              <a:latin typeface="Calibri" panose="020F0502020204030204" pitchFamily="34" charset="0"/>
            </a:endParaRPr>
          </a:p>
          <a:p>
            <a:pPr algn="ctr"/>
            <a:r>
              <a:rPr lang="en-US" b="1" dirty="0" smtClean="0">
                <a:latin typeface="Calibri" panose="020F0502020204030204" pitchFamily="34" charset="0"/>
              </a:rPr>
              <a:t> Billy Beverley</a:t>
            </a:r>
            <a:endParaRPr lang="en-US" b="1" dirty="0" smtClean="0">
              <a:latin typeface="Calibri" panose="020F0502020204030204" pitchFamily="34" charset="0"/>
            </a:endParaRPr>
          </a:p>
        </p:txBody>
      </p:sp>
      <p:sp>
        <p:nvSpPr>
          <p:cNvPr id="13" name="TextBox 12"/>
          <p:cNvSpPr txBox="1"/>
          <p:nvPr/>
        </p:nvSpPr>
        <p:spPr>
          <a:xfrm>
            <a:off x="552919" y="6139099"/>
            <a:ext cx="2876883" cy="646331"/>
          </a:xfrm>
          <a:prstGeom prst="rect">
            <a:avLst/>
          </a:prstGeom>
          <a:noFill/>
        </p:spPr>
        <p:txBody>
          <a:bodyPr wrap="square" rtlCol="0">
            <a:spAutoFit/>
          </a:bodyPr>
          <a:lstStyle/>
          <a:p>
            <a:pPr algn="ctr"/>
            <a:r>
              <a:rPr lang="zh-CN" altLang="en-US" b="1" dirty="0" smtClean="0">
                <a:latin typeface="Microsoft YaHei" panose="020B0503020204020204" pitchFamily="34" charset="-122"/>
                <a:ea typeface="Microsoft YaHei" panose="020B0503020204020204" pitchFamily="34" charset="-122"/>
              </a:rPr>
              <a:t>初级经理 </a:t>
            </a:r>
            <a:r>
              <a:rPr lang="en-US" b="1" dirty="0" smtClean="0"/>
              <a:t>– </a:t>
            </a:r>
            <a:r>
              <a:rPr lang="en-US" b="1" dirty="0" smtClean="0">
                <a:latin typeface="Calibri" panose="020F0502020204030204" pitchFamily="34" charset="0"/>
              </a:rPr>
              <a:t>Junior Lead Wesley Francis</a:t>
            </a:r>
            <a:endParaRPr lang="en-US" b="1" dirty="0" smtClean="0">
              <a:latin typeface="Calibri" panose="020F0502020204030204" pitchFamily="34" charset="0"/>
            </a:endParaRPr>
          </a:p>
        </p:txBody>
      </p:sp>
      <p:sp>
        <p:nvSpPr>
          <p:cNvPr id="14" name="TextBox 13"/>
          <p:cNvSpPr txBox="1"/>
          <p:nvPr/>
        </p:nvSpPr>
        <p:spPr>
          <a:xfrm>
            <a:off x="3837033" y="3395260"/>
            <a:ext cx="3626486" cy="646331"/>
          </a:xfrm>
          <a:prstGeom prst="rect">
            <a:avLst/>
          </a:prstGeom>
          <a:noFill/>
        </p:spPr>
        <p:txBody>
          <a:bodyPr wrap="square" rtlCol="0">
            <a:spAutoFit/>
          </a:bodyPr>
          <a:lstStyle/>
          <a:p>
            <a:pPr algn="ctr"/>
            <a:r>
              <a:rPr lang="zh-CN" altLang="en-US" b="1" dirty="0" smtClean="0">
                <a:latin typeface="Microsoft YaHei" panose="020B0503020204020204" pitchFamily="34" charset="-122"/>
                <a:ea typeface="Microsoft YaHei" panose="020B0503020204020204" pitchFamily="34" charset="-122"/>
              </a:rPr>
              <a:t>荣誉指导 </a:t>
            </a:r>
            <a:r>
              <a:rPr lang="en-US" b="1" dirty="0" smtClean="0">
                <a:latin typeface="Calibri" panose="020F0502020204030204" pitchFamily="34" charset="0"/>
              </a:rPr>
              <a:t>– Instructor Emeritus Eldridge Miles</a:t>
            </a:r>
            <a:endParaRPr lang="en-US" b="1" dirty="0" smtClean="0">
              <a:latin typeface="Calibri" panose="020F0502020204030204" pitchFamily="34" charset="0"/>
            </a:endParaRPr>
          </a:p>
        </p:txBody>
      </p:sp>
      <p:sp>
        <p:nvSpPr>
          <p:cNvPr id="15" name="TextBox 14"/>
          <p:cNvSpPr txBox="1"/>
          <p:nvPr/>
        </p:nvSpPr>
        <p:spPr>
          <a:xfrm>
            <a:off x="7471163" y="3380746"/>
            <a:ext cx="4154781" cy="646331"/>
          </a:xfrm>
          <a:prstGeom prst="rect">
            <a:avLst/>
          </a:prstGeom>
          <a:noFill/>
        </p:spPr>
        <p:txBody>
          <a:bodyPr wrap="square" rtlCol="0">
            <a:spAutoFit/>
          </a:bodyPr>
          <a:lstStyle/>
          <a:p>
            <a:pPr algn="ctr"/>
            <a:r>
              <a:rPr lang="zh-CN" altLang="en-US" b="1" dirty="0" smtClean="0">
                <a:latin typeface="Microsoft YaHei" panose="020B0503020204020204" pitchFamily="34" charset="-122"/>
                <a:ea typeface="Microsoft YaHei" panose="020B0503020204020204" pitchFamily="34" charset="-122"/>
              </a:rPr>
              <a:t>高级指导</a:t>
            </a:r>
            <a:r>
              <a:rPr lang="en-US" altLang="zh-CN" b="1" dirty="0" smtClean="0">
                <a:latin typeface="Microsoft YaHei" panose="020B0503020204020204" pitchFamily="34" charset="-122"/>
                <a:ea typeface="Microsoft YaHei" panose="020B0503020204020204" pitchFamily="34" charset="-122"/>
              </a:rPr>
              <a:t>/</a:t>
            </a:r>
            <a:r>
              <a:rPr lang="zh-CN" altLang="en-US" b="1" dirty="0">
                <a:latin typeface="Microsoft YaHei" panose="020B0503020204020204" pitchFamily="34" charset="-122"/>
                <a:ea typeface="Microsoft YaHei" panose="020B0503020204020204" pitchFamily="34" charset="-122"/>
              </a:rPr>
              <a:t>总经理</a:t>
            </a:r>
            <a:r>
              <a:rPr lang="en-US" b="1" dirty="0" smtClean="0">
                <a:latin typeface="Microsoft YaHei" panose="020B0503020204020204" pitchFamily="34" charset="-122"/>
                <a:ea typeface="Microsoft YaHei" panose="020B0503020204020204" pitchFamily="34" charset="-122"/>
              </a:rPr>
              <a:t> </a:t>
            </a:r>
            <a:r>
              <a:rPr lang="en-US" b="1" dirty="0" smtClean="0">
                <a:latin typeface="Calibri" panose="020F0502020204030204" pitchFamily="34" charset="0"/>
              </a:rPr>
              <a:t>– Instructor/GM </a:t>
            </a:r>
            <a:endParaRPr lang="en-US" b="1" dirty="0" smtClean="0">
              <a:latin typeface="Calibri" panose="020F0502020204030204" pitchFamily="34" charset="0"/>
            </a:endParaRPr>
          </a:p>
          <a:p>
            <a:pPr algn="ctr"/>
            <a:r>
              <a:rPr lang="en-US" b="1" dirty="0" smtClean="0">
                <a:latin typeface="Calibri" panose="020F0502020204030204" pitchFamily="34" charset="0"/>
              </a:rPr>
              <a:t>Tom </a:t>
            </a:r>
            <a:r>
              <a:rPr lang="en-US" b="1" dirty="0" err="1" smtClean="0">
                <a:latin typeface="Calibri" panose="020F0502020204030204" pitchFamily="34" charset="0"/>
              </a:rPr>
              <a:t>Morehart</a:t>
            </a:r>
            <a:endParaRPr lang="en-US" b="1" dirty="0" smtClean="0">
              <a:latin typeface="Calibri" panose="020F0502020204030204" pitchFamily="34" charset="0"/>
            </a:endParaRPr>
          </a:p>
        </p:txBody>
      </p:sp>
      <p:sp>
        <p:nvSpPr>
          <p:cNvPr id="16" name="TextBox 15"/>
          <p:cNvSpPr txBox="1"/>
          <p:nvPr/>
        </p:nvSpPr>
        <p:spPr>
          <a:xfrm>
            <a:off x="3749949" y="6139098"/>
            <a:ext cx="3687383" cy="646331"/>
          </a:xfrm>
          <a:prstGeom prst="rect">
            <a:avLst/>
          </a:prstGeom>
          <a:noFill/>
        </p:spPr>
        <p:txBody>
          <a:bodyPr wrap="square" rtlCol="0">
            <a:spAutoFit/>
          </a:bodyPr>
          <a:lstStyle/>
          <a:p>
            <a:pPr algn="ctr"/>
            <a:r>
              <a:rPr lang="zh-CN" altLang="en-US" b="1" dirty="0">
                <a:latin typeface="Microsoft YaHei" panose="020B0503020204020204" pitchFamily="34" charset="-122"/>
                <a:ea typeface="Microsoft YaHei" panose="020B0503020204020204" pitchFamily="34" charset="-122"/>
              </a:rPr>
              <a:t>初级</a:t>
            </a:r>
            <a:r>
              <a:rPr lang="zh-CN" altLang="en-US" b="1" dirty="0" smtClean="0">
                <a:latin typeface="Microsoft YaHei" panose="020B0503020204020204" pitchFamily="34" charset="-122"/>
                <a:ea typeface="Microsoft YaHei" panose="020B0503020204020204" pitchFamily="34" charset="-122"/>
              </a:rPr>
              <a:t>指导 </a:t>
            </a:r>
            <a:r>
              <a:rPr lang="en-US" b="1" dirty="0" smtClean="0"/>
              <a:t>– </a:t>
            </a:r>
            <a:r>
              <a:rPr lang="en-US" b="1" dirty="0" smtClean="0">
                <a:latin typeface="Calibri" panose="020F0502020204030204" pitchFamily="34" charset="0"/>
                <a:ea typeface="Microsoft YaHei" panose="020B0503020204020204" pitchFamily="34" charset="-122"/>
              </a:rPr>
              <a:t>Junior Instructor </a:t>
            </a:r>
            <a:endParaRPr lang="en-US" b="1" dirty="0" smtClean="0">
              <a:latin typeface="Calibri" panose="020F0502020204030204" pitchFamily="34" charset="0"/>
              <a:ea typeface="Microsoft YaHei" panose="020B0503020204020204" pitchFamily="34" charset="-122"/>
            </a:endParaRPr>
          </a:p>
          <a:p>
            <a:pPr algn="ctr"/>
            <a:r>
              <a:rPr lang="en-US" b="1" dirty="0" smtClean="0">
                <a:latin typeface="Calibri" panose="020F0502020204030204" pitchFamily="34" charset="0"/>
                <a:ea typeface="Microsoft YaHei" panose="020B0503020204020204" pitchFamily="34" charset="-122"/>
              </a:rPr>
              <a:t> </a:t>
            </a:r>
            <a:r>
              <a:rPr lang="en-US" b="1" dirty="0" err="1" smtClean="0">
                <a:latin typeface="Calibri" panose="020F0502020204030204" pitchFamily="34" charset="0"/>
                <a:ea typeface="Microsoft YaHei" panose="020B0503020204020204" pitchFamily="34" charset="-122"/>
              </a:rPr>
              <a:t>Sutipat</a:t>
            </a:r>
            <a:r>
              <a:rPr lang="en-US" b="1" dirty="0" smtClean="0">
                <a:latin typeface="Calibri" panose="020F0502020204030204" pitchFamily="34" charset="0"/>
                <a:ea typeface="Microsoft YaHei" panose="020B0503020204020204" pitchFamily="34" charset="-122"/>
              </a:rPr>
              <a:t> </a:t>
            </a:r>
            <a:r>
              <a:rPr lang="en-US" b="1" dirty="0" err="1" smtClean="0">
                <a:latin typeface="Calibri" panose="020F0502020204030204" pitchFamily="34" charset="0"/>
                <a:ea typeface="Microsoft YaHei" panose="020B0503020204020204" pitchFamily="34" charset="-122"/>
              </a:rPr>
              <a:t>Siewsurut</a:t>
            </a:r>
            <a:endParaRPr lang="en-US" b="1" dirty="0" smtClean="0">
              <a:latin typeface="Calibri" panose="020F0502020204030204" pitchFamily="34" charset="0"/>
              <a:ea typeface="Microsoft YaHei" panose="020B0503020204020204" pitchFamily="34" charset="-122"/>
            </a:endParaRPr>
          </a:p>
        </p:txBody>
      </p:sp>
      <p:sp>
        <p:nvSpPr>
          <p:cNvPr id="17" name="TextBox 16"/>
          <p:cNvSpPr txBox="1"/>
          <p:nvPr/>
        </p:nvSpPr>
        <p:spPr>
          <a:xfrm>
            <a:off x="7594540" y="6139097"/>
            <a:ext cx="3856526" cy="646331"/>
          </a:xfrm>
          <a:prstGeom prst="rect">
            <a:avLst/>
          </a:prstGeom>
          <a:noFill/>
        </p:spPr>
        <p:txBody>
          <a:bodyPr wrap="square" rtlCol="0">
            <a:spAutoFit/>
          </a:bodyPr>
          <a:lstStyle/>
          <a:p>
            <a:pPr algn="ctr"/>
            <a:r>
              <a:rPr lang="zh-CN" altLang="en-US" b="1" dirty="0">
                <a:latin typeface="Microsoft YaHei" panose="020B0503020204020204" pitchFamily="34" charset="-122"/>
                <a:ea typeface="Microsoft YaHei" panose="020B0503020204020204" pitchFamily="34" charset="-122"/>
              </a:rPr>
              <a:t>职</a:t>
            </a:r>
            <a:r>
              <a:rPr lang="zh-CN" altLang="en-US" b="1" dirty="0" smtClean="0">
                <a:latin typeface="Microsoft YaHei" panose="020B0503020204020204" pitchFamily="34" charset="-122"/>
                <a:ea typeface="Microsoft YaHei" panose="020B0503020204020204" pitchFamily="34" charset="-122"/>
              </a:rPr>
              <a:t>业教练 </a:t>
            </a:r>
            <a:r>
              <a:rPr lang="en-US" b="1" dirty="0" smtClean="0">
                <a:latin typeface="Calibri" panose="020F0502020204030204" pitchFamily="34" charset="0"/>
              </a:rPr>
              <a:t>– </a:t>
            </a:r>
            <a:r>
              <a:rPr lang="en-US" altLang="zh-CN" b="1" dirty="0" smtClean="0">
                <a:latin typeface="Calibri" panose="020F0502020204030204" pitchFamily="34" charset="0"/>
              </a:rPr>
              <a:t>Teaching Professional</a:t>
            </a:r>
            <a:r>
              <a:rPr lang="en-US" b="1" dirty="0" smtClean="0">
                <a:latin typeface="Calibri" panose="020F0502020204030204" pitchFamily="34" charset="0"/>
              </a:rPr>
              <a:t> Richard Noon</a:t>
            </a:r>
            <a:endParaRPr lang="en-US" b="1" dirty="0" smtClean="0">
              <a:latin typeface="Calibri" panose="020F050202020403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03156" y="1496435"/>
            <a:ext cx="6604000" cy="1754326"/>
          </a:xfrm>
          <a:prstGeom prst="rect">
            <a:avLst/>
          </a:prstGeom>
          <a:noFill/>
        </p:spPr>
        <p:txBody>
          <a:bodyPr wrap="square" rtlCol="0">
            <a:spAutoFit/>
          </a:bodyPr>
          <a:lstStyle/>
          <a:p>
            <a:pPr marL="285750" indent="-285750">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全</a:t>
            </a:r>
            <a:r>
              <a:rPr lang="zh-CN" altLang="en-US" dirty="0">
                <a:latin typeface="Microsoft YaHei" panose="020B0503020204020204" pitchFamily="34" charset="-122"/>
                <a:ea typeface="Microsoft YaHei" panose="020B0503020204020204" pitchFamily="34" charset="-122"/>
              </a:rPr>
              <a:t>美职</a:t>
            </a:r>
            <a:r>
              <a:rPr lang="zh-CN" altLang="en-US" dirty="0" smtClean="0">
                <a:latin typeface="Microsoft YaHei" panose="020B0503020204020204" pitchFamily="34" charset="-122"/>
                <a:ea typeface="Microsoft YaHei" panose="020B0503020204020204" pitchFamily="34" charset="-122"/>
              </a:rPr>
              <a:t>业高尔夫球总指导</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a:latin typeface="Calibri" panose="020F0502020204030204" pitchFamily="34" charset="0"/>
              </a:rPr>
              <a:t>PGA Head Instructor</a:t>
            </a:r>
            <a:endParaRPr lang="en-US" altLang="zh-CN" dirty="0" smtClean="0">
              <a:latin typeface="Calibri" panose="020F0502020204030204" pitchFamily="34" charset="0"/>
            </a:endParaRPr>
          </a:p>
          <a:p>
            <a:pPr marL="285750" indent="-285750">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拥</a:t>
            </a:r>
            <a:r>
              <a:rPr lang="zh-CN" altLang="en-US" dirty="0" smtClean="0">
                <a:latin typeface="Microsoft YaHei" panose="020B0503020204020204" pitchFamily="34" charset="-122"/>
                <a:ea typeface="Microsoft YaHei" panose="020B0503020204020204" pitchFamily="34" charset="-122"/>
              </a:rPr>
              <a:t>有丰富的青少年高尔夫训练经验</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altLang="zh-CN" dirty="0" smtClean="0">
                <a:latin typeface="Calibri" panose="020F0502020204030204" pitchFamily="34" charset="0"/>
              </a:rPr>
              <a:t>Possessing great experience in Junior’s Golf training</a:t>
            </a:r>
            <a:endParaRPr lang="en-US" altLang="zh-CN" dirty="0" smtClean="0">
              <a:latin typeface="Calibri" panose="020F0502020204030204" pitchFamily="34" charset="0"/>
            </a:endParaRPr>
          </a:p>
          <a:p>
            <a:pPr marL="285750" indent="-285750">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培养</a:t>
            </a:r>
            <a:r>
              <a:rPr lang="zh-CN" altLang="en-US" dirty="0" smtClean="0">
                <a:latin typeface="Microsoft YaHei" panose="020B0503020204020204" pitchFamily="34" charset="-122"/>
                <a:ea typeface="Microsoft YaHei" panose="020B0503020204020204" pitchFamily="34" charset="-122"/>
              </a:rPr>
              <a:t>出很多优秀学员进入名校并获得奖学金</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smtClean="0">
                <a:latin typeface="Calibri" panose="020F0502020204030204" pitchFamily="34" charset="0"/>
              </a:rPr>
              <a:t>Training numerous </a:t>
            </a:r>
            <a:r>
              <a:rPr lang="en-US" dirty="0">
                <a:latin typeface="Calibri" panose="020F0502020204030204" pitchFamily="34" charset="0"/>
              </a:rPr>
              <a:t>players attend college on golf scholarships</a:t>
            </a:r>
            <a:endParaRPr lang="en-US" dirty="0">
              <a:latin typeface="Calibri" panose="020F0502020204030204" pitchFamily="34" charset="0"/>
            </a:endParaRPr>
          </a:p>
        </p:txBody>
      </p:sp>
      <p:sp>
        <p:nvSpPr>
          <p:cNvPr id="3" name="TextBox 2"/>
          <p:cNvSpPr txBox="1"/>
          <p:nvPr/>
        </p:nvSpPr>
        <p:spPr>
          <a:xfrm>
            <a:off x="876106" y="4303873"/>
            <a:ext cx="7372816" cy="2031325"/>
          </a:xfrm>
          <a:prstGeom prst="rect">
            <a:avLst/>
          </a:prstGeom>
          <a:noFill/>
        </p:spPr>
        <p:txBody>
          <a:bodyPr wrap="square" rtlCol="0">
            <a:spAutoFit/>
          </a:bodyPr>
          <a:lstStyle/>
          <a:p>
            <a:pPr marL="285750" indent="-285750">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拥有</a:t>
            </a:r>
            <a:r>
              <a:rPr lang="en-US" altLang="zh-CN" dirty="0" smtClean="0">
                <a:latin typeface="Microsoft YaHei" panose="020B0503020204020204" pitchFamily="34" charset="-122"/>
                <a:ea typeface="Microsoft YaHei" panose="020B0503020204020204" pitchFamily="34" charset="-122"/>
              </a:rPr>
              <a:t>20</a:t>
            </a:r>
            <a:r>
              <a:rPr lang="zh-CN" altLang="en-US" dirty="0" smtClean="0">
                <a:latin typeface="Microsoft YaHei" panose="020B0503020204020204" pitchFamily="34" charset="-122"/>
                <a:ea typeface="Microsoft YaHei" panose="020B0503020204020204" pitchFamily="34" charset="-122"/>
              </a:rPr>
              <a:t>年的青</a:t>
            </a:r>
            <a:r>
              <a:rPr lang="zh-CN" altLang="en-US" dirty="0">
                <a:latin typeface="Microsoft YaHei" panose="020B0503020204020204" pitchFamily="34" charset="-122"/>
                <a:ea typeface="Microsoft YaHei" panose="020B0503020204020204" pitchFamily="34" charset="-122"/>
              </a:rPr>
              <a:t>少</a:t>
            </a:r>
            <a:r>
              <a:rPr lang="zh-CN" altLang="en-US" dirty="0" smtClean="0">
                <a:latin typeface="Microsoft YaHei" panose="020B0503020204020204" pitchFamily="34" charset="-122"/>
                <a:ea typeface="Microsoft YaHei" panose="020B0503020204020204" pitchFamily="34" charset="-122"/>
              </a:rPr>
              <a:t>年高尔夫训练经验</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altLang="zh-CN" dirty="0" smtClean="0">
                <a:latin typeface="Calibri" panose="020F0502020204030204" pitchFamily="34" charset="0"/>
              </a:rPr>
              <a:t>Possessing </a:t>
            </a:r>
            <a:r>
              <a:rPr lang="en-US" dirty="0" smtClean="0">
                <a:latin typeface="Calibri" panose="020F0502020204030204" pitchFamily="34" charset="0"/>
              </a:rPr>
              <a:t>over </a:t>
            </a:r>
            <a:r>
              <a:rPr lang="en-US" dirty="0">
                <a:latin typeface="Calibri" panose="020F0502020204030204" pitchFamily="34" charset="0"/>
              </a:rPr>
              <a:t>20 years of experience as a junior golf instructor</a:t>
            </a:r>
            <a:endParaRPr lang="en-US" altLang="zh-CN" dirty="0" smtClean="0">
              <a:latin typeface="Calibri" panose="020F0502020204030204" pitchFamily="34" charset="0"/>
            </a:endParaRPr>
          </a:p>
          <a:p>
            <a:pPr marL="285750" indent="-285750">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担任</a:t>
            </a:r>
            <a:r>
              <a:rPr lang="en-US" altLang="zh-CN" dirty="0" smtClean="0">
                <a:latin typeface="Calibri" panose="020F0502020204030204" pitchFamily="34" charset="0"/>
              </a:rPr>
              <a:t>Universal Academy</a:t>
            </a:r>
            <a:r>
              <a:rPr lang="zh-CN" altLang="en-US" dirty="0" smtClean="0">
                <a:latin typeface="Microsoft YaHei" panose="020B0503020204020204" pitchFamily="34" charset="-122"/>
                <a:ea typeface="Microsoft YaHei" panose="020B0503020204020204" pitchFamily="34" charset="-122"/>
              </a:rPr>
              <a:t>（</a:t>
            </a:r>
            <a:r>
              <a:rPr lang="zh-CN" altLang="en-US" dirty="0">
                <a:latin typeface="Microsoft YaHei" panose="020B0503020204020204" pitchFamily="34" charset="-122"/>
                <a:ea typeface="Microsoft YaHei" panose="020B0503020204020204" pitchFamily="34" charset="-122"/>
              </a:rPr>
              <a:t>德</a:t>
            </a:r>
            <a:r>
              <a:rPr lang="zh-CN" altLang="en-US" dirty="0" smtClean="0">
                <a:latin typeface="Microsoft YaHei" panose="020B0503020204020204" pitchFamily="34" charset="-122"/>
                <a:ea typeface="Microsoft YaHei" panose="020B0503020204020204" pitchFamily="34" charset="-122"/>
              </a:rPr>
              <a:t>州排名第四的私立学校）的高尔夫教练</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smtClean="0">
                <a:latin typeface="Calibri" panose="020F0502020204030204" pitchFamily="34" charset="0"/>
              </a:rPr>
              <a:t>The</a:t>
            </a:r>
            <a:r>
              <a:rPr lang="en-US" dirty="0">
                <a:latin typeface="Calibri" panose="020F0502020204030204" pitchFamily="34" charset="0"/>
              </a:rPr>
              <a:t> golf coach at Universal </a:t>
            </a:r>
            <a:r>
              <a:rPr lang="en-US" dirty="0" smtClean="0">
                <a:latin typeface="Calibri" panose="020F0502020204030204" pitchFamily="34" charset="0"/>
              </a:rPr>
              <a:t>Academy,</a:t>
            </a:r>
            <a:r>
              <a:rPr lang="en-US" dirty="0">
                <a:latin typeface="Calibri" panose="020F0502020204030204" pitchFamily="34" charset="0"/>
              </a:rPr>
              <a:t> </a:t>
            </a:r>
            <a:r>
              <a:rPr lang="en-US" dirty="0" smtClean="0">
                <a:latin typeface="Calibri" panose="020F0502020204030204" pitchFamily="34" charset="0"/>
              </a:rPr>
              <a:t>ranked </a:t>
            </a:r>
            <a:r>
              <a:rPr lang="en-US" dirty="0">
                <a:latin typeface="Calibri" panose="020F0502020204030204" pitchFamily="34" charset="0"/>
              </a:rPr>
              <a:t>fourth in the state’s top </a:t>
            </a:r>
            <a:r>
              <a:rPr lang="en-US" dirty="0" smtClean="0">
                <a:latin typeface="Calibri" panose="020F0502020204030204" pitchFamily="34" charset="0"/>
              </a:rPr>
              <a:t>schools, </a:t>
            </a:r>
            <a:r>
              <a:rPr lang="en-US" dirty="0">
                <a:latin typeface="Calibri" panose="020F0502020204030204" pitchFamily="34" charset="0"/>
              </a:rPr>
              <a:t>in Coppell, Texas</a:t>
            </a:r>
            <a:endParaRPr lang="en-US" altLang="zh-CN" dirty="0" smtClean="0">
              <a:latin typeface="Calibri" panose="020F0502020204030204" pitchFamily="34" charset="0"/>
            </a:endParaRPr>
          </a:p>
          <a:p>
            <a:pPr marL="285750" indent="-285750">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曾</a:t>
            </a:r>
            <a:r>
              <a:rPr lang="zh-CN" altLang="en-US" dirty="0">
                <a:latin typeface="Microsoft YaHei" panose="020B0503020204020204" pitchFamily="34" charset="-122"/>
                <a:ea typeface="Microsoft YaHei" panose="020B0503020204020204" pitchFamily="34" charset="-122"/>
              </a:rPr>
              <a:t>师从</a:t>
            </a:r>
            <a:r>
              <a:rPr lang="en-US" altLang="zh-CN" dirty="0" smtClean="0">
                <a:latin typeface="Calibri" panose="020F0502020204030204" pitchFamily="34" charset="0"/>
              </a:rPr>
              <a:t>Hank Haney</a:t>
            </a:r>
            <a:r>
              <a:rPr lang="zh-CN" altLang="en-US" dirty="0" smtClean="0">
                <a:latin typeface="Microsoft YaHei" panose="020B0503020204020204" pitchFamily="34" charset="-122"/>
                <a:ea typeface="Microsoft YaHei" panose="020B0503020204020204" pitchFamily="34" charset="-122"/>
              </a:rPr>
              <a:t>（老虎伍兹的指导）</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smtClean="0">
                <a:latin typeface="Calibri" panose="020F0502020204030204" pitchFamily="34" charset="0"/>
              </a:rPr>
              <a:t>Has </a:t>
            </a:r>
            <a:r>
              <a:rPr lang="en-US" dirty="0">
                <a:latin typeface="Calibri" panose="020F0502020204030204" pitchFamily="34" charset="0"/>
              </a:rPr>
              <a:t>received lessons from </a:t>
            </a:r>
            <a:r>
              <a:rPr lang="en-US" dirty="0" smtClean="0">
                <a:latin typeface="Calibri" panose="020F0502020204030204" pitchFamily="34" charset="0"/>
              </a:rPr>
              <a:t>Hank Haney</a:t>
            </a:r>
            <a:r>
              <a:rPr lang="zh-CN" altLang="en-US" dirty="0" smtClean="0">
                <a:latin typeface="Calibri" panose="020F0502020204030204" pitchFamily="34" charset="0"/>
              </a:rPr>
              <a:t>（</a:t>
            </a:r>
            <a:r>
              <a:rPr lang="en-US" dirty="0" smtClean="0">
                <a:latin typeface="Calibri" panose="020F0502020204030204" pitchFamily="34" charset="0"/>
              </a:rPr>
              <a:t>Hank </a:t>
            </a:r>
            <a:r>
              <a:rPr lang="en-US" dirty="0">
                <a:latin typeface="Calibri" panose="020F0502020204030204" pitchFamily="34" charset="0"/>
              </a:rPr>
              <a:t>has </a:t>
            </a:r>
            <a:r>
              <a:rPr lang="en-US" dirty="0" smtClean="0">
                <a:latin typeface="Calibri" panose="020F0502020204030204" pitchFamily="34" charset="0"/>
              </a:rPr>
              <a:t>instructed </a:t>
            </a:r>
            <a:r>
              <a:rPr lang="en-US" altLang="zh-CN" dirty="0" smtClean="0">
                <a:latin typeface="Calibri" panose="020F0502020204030204" pitchFamily="34" charset="0"/>
              </a:rPr>
              <a:t>Tiger Woods)</a:t>
            </a:r>
            <a:endParaRPr lang="en-US" dirty="0">
              <a:latin typeface="Calibri" panose="020F0502020204030204" pitchFamily="34" charset="0"/>
            </a:endParaRPr>
          </a:p>
        </p:txBody>
      </p:sp>
      <p:pic>
        <p:nvPicPr>
          <p:cNvPr id="1026" name="Picture 2" descr="http://nebula.wsimg.com/87abd1f770f249f4206673a209a8b359?AccessKeyId=FC353347EBAA94D9FEB0&amp;disposition=0&amp;alloworigin=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544095" y="3403657"/>
            <a:ext cx="2233146" cy="2421658"/>
          </a:xfrm>
          <a:prstGeom prst="ellipse">
            <a:avLst/>
          </a:prstGeom>
          <a:ln>
            <a:noFill/>
          </a:ln>
          <a:effectLst>
            <a:outerShdw blurRad="152400" dist="317500" dir="5400000" sx="90000" sy="-19000" rotWithShape="0">
              <a:prstClr val="black">
                <a:alpha val="15000"/>
              </a:prstClr>
            </a:outerShdw>
            <a:softEdge rad="112500"/>
          </a:effectLst>
          <a:extLst>
            <a:ext uri="{909E8E84-426E-40DD-AFC4-6F175D3DCCD1}">
              <a14:hiddenFill xmlns:a14="http://schemas.microsoft.com/office/drawing/2010/main">
                <a:solidFill>
                  <a:srgbClr val="FFFFFF"/>
                </a:solidFill>
              </a14:hiddenFill>
            </a:ext>
          </a:extLst>
        </p:spPr>
      </p:pic>
      <p:pic>
        <p:nvPicPr>
          <p:cNvPr id="5" name="Picture 2" descr="Image result for golf ball"/>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图片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pic>
        <p:nvPicPr>
          <p:cNvPr id="7" name="Picture 6"/>
          <p:cNvPicPr>
            <a:picLocks noChangeAspect="1"/>
          </p:cNvPicPr>
          <p:nvPr/>
        </p:nvPicPr>
        <p:blipFill>
          <a:blip r:embed="rId4" cstate="print">
            <a:extLst>
              <a:ext uri="{BEBA8EAE-BF5A-486C-A8C5-ECC9F3942E4B}">
                <a14:imgProps xmlns:a14="http://schemas.microsoft.com/office/drawing/2010/main">
                  <a14:imgLayer r:embed="rId5">
                    <a14:imgEffect>
                      <a14:brightnessContrast contrast="20000"/>
                    </a14:imgEffect>
                    <a14:imgEffect>
                      <a14:sharpenSoften amount="50000"/>
                    </a14:imgEffect>
                  </a14:imgLayer>
                </a14:imgProps>
              </a:ext>
              <a:ext uri="{28A0092B-C50C-407E-A947-70E740481C1C}">
                <a14:useLocalDpi xmlns:a14="http://schemas.microsoft.com/office/drawing/2010/main" val="0"/>
              </a:ext>
            </a:extLst>
          </a:blip>
          <a:stretch>
            <a:fillRect/>
          </a:stretch>
        </p:blipFill>
        <p:spPr>
          <a:xfrm>
            <a:off x="2477626" y="1478634"/>
            <a:ext cx="2600680" cy="1924503"/>
          </a:xfrm>
          <a:prstGeom prst="ellipse">
            <a:avLst/>
          </a:prstGeom>
          <a:ln>
            <a:noFill/>
          </a:ln>
          <a:effectLst>
            <a:outerShdw blurRad="152400" dist="317500" dir="5400000" sx="90000" sy="-19000" rotWithShape="0">
              <a:prstClr val="black">
                <a:alpha val="15000"/>
              </a:prstClr>
            </a:outerShdw>
            <a:softEdge rad="112500"/>
          </a:effectLst>
        </p:spPr>
      </p:pic>
      <p:sp>
        <p:nvSpPr>
          <p:cNvPr id="4" name="TextBox 3"/>
          <p:cNvSpPr txBox="1"/>
          <p:nvPr/>
        </p:nvSpPr>
        <p:spPr>
          <a:xfrm>
            <a:off x="2661455" y="3735527"/>
            <a:ext cx="2233146" cy="369332"/>
          </a:xfrm>
          <a:prstGeom prst="rect">
            <a:avLst/>
          </a:prstGeom>
          <a:noFill/>
        </p:spPr>
        <p:txBody>
          <a:bodyPr wrap="square" rtlCol="0">
            <a:spAutoFit/>
          </a:bodyPr>
          <a:lstStyle/>
          <a:p>
            <a:r>
              <a:rPr lang="zh-CN" altLang="en-US" dirty="0" smtClean="0">
                <a:latin typeface="Microsoft YaHei" panose="020B0503020204020204" pitchFamily="34" charset="-122"/>
                <a:ea typeface="Microsoft YaHei" panose="020B0503020204020204" pitchFamily="34" charset="-122"/>
              </a:rPr>
              <a:t>总指导 </a:t>
            </a:r>
            <a:r>
              <a:rPr lang="en-US" altLang="zh-CN" dirty="0" smtClean="0">
                <a:latin typeface="Calibri" panose="020F0502020204030204" pitchFamily="34" charset="0"/>
              </a:rPr>
              <a:t>Billy Beverley</a:t>
            </a:r>
            <a:endParaRPr lang="en-US" altLang="zh-CN" dirty="0" smtClean="0">
              <a:latin typeface="Microsoft YaHei" panose="020B0503020204020204" pitchFamily="34" charset="-122"/>
              <a:ea typeface="Microsoft YaHei" panose="020B0503020204020204" pitchFamily="34" charset="-122"/>
            </a:endParaRPr>
          </a:p>
        </p:txBody>
      </p:sp>
      <p:sp>
        <p:nvSpPr>
          <p:cNvPr id="8" name="TextBox 7"/>
          <p:cNvSpPr txBox="1"/>
          <p:nvPr/>
        </p:nvSpPr>
        <p:spPr>
          <a:xfrm>
            <a:off x="8544054" y="6218638"/>
            <a:ext cx="2953961" cy="369332"/>
          </a:xfrm>
          <a:prstGeom prst="rect">
            <a:avLst/>
          </a:prstGeom>
          <a:noFill/>
        </p:spPr>
        <p:txBody>
          <a:bodyPr wrap="square" rtlCol="0">
            <a:spAutoFit/>
          </a:bodyPr>
          <a:lstStyle/>
          <a:p>
            <a:r>
              <a:rPr lang="zh-CN" altLang="en-US" dirty="0" smtClean="0">
                <a:latin typeface="Microsoft YaHei" panose="020B0503020204020204" pitchFamily="34" charset="-122"/>
                <a:ea typeface="Microsoft YaHei" panose="020B0503020204020204" pitchFamily="34" charset="-122"/>
              </a:rPr>
              <a:t>初级经理 </a:t>
            </a:r>
            <a:r>
              <a:rPr lang="en-US" altLang="zh-CN" dirty="0" smtClean="0">
                <a:latin typeface="Calibri" panose="020F0502020204030204" pitchFamily="34" charset="0"/>
              </a:rPr>
              <a:t>Megan </a:t>
            </a:r>
            <a:r>
              <a:rPr lang="en-US" altLang="zh-CN" dirty="0" err="1" smtClean="0">
                <a:latin typeface="Calibri" panose="020F0502020204030204" pitchFamily="34" charset="0"/>
              </a:rPr>
              <a:t>Thothong</a:t>
            </a:r>
            <a:endParaRPr lang="en-US" altLang="zh-CN" dirty="0" smtClean="0">
              <a:latin typeface="Microsoft YaHei" panose="020B0503020204020204" pitchFamily="34" charset="-122"/>
              <a:ea typeface="Microsoft YaHei" panose="020B0503020204020204" pitchFamily="34" charset="-122"/>
            </a:endParaRPr>
          </a:p>
        </p:txBody>
      </p:sp>
      <p:sp>
        <p:nvSpPr>
          <p:cNvPr id="10" name="TextBox 9"/>
          <p:cNvSpPr txBox="1"/>
          <p:nvPr/>
        </p:nvSpPr>
        <p:spPr>
          <a:xfrm>
            <a:off x="340995" y="1120775"/>
            <a:ext cx="4553585" cy="1076325"/>
          </a:xfrm>
          <a:prstGeom prst="rect">
            <a:avLst/>
          </a:prstGeom>
          <a:noFill/>
        </p:spPr>
        <p:txBody>
          <a:bodyPr wrap="square" rtlCol="0">
            <a:spAutoFit/>
          </a:bodyPr>
          <a:lstStyle/>
          <a:p>
            <a:r>
              <a:rPr lang="zh-CN" altLang="en-US" sz="3200" b="1" dirty="0" smtClean="0"/>
              <a:t>团队精英  </a:t>
            </a:r>
            <a:endParaRPr lang="zh-CN" altLang="en-US" sz="3200" b="1" dirty="0" smtClean="0"/>
          </a:p>
          <a:p>
            <a:r>
              <a:rPr lang="zh-CN" altLang="en-US" sz="3200" b="1" dirty="0" smtClean="0"/>
              <a:t>Team Elite</a:t>
            </a:r>
            <a:endParaRPr lang="zh-CN" altLang="en-US" sz="3200" b="1"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4360" y="707390"/>
            <a:ext cx="3663950" cy="1076325"/>
          </a:xfrm>
          <a:prstGeom prst="rect">
            <a:avLst/>
          </a:prstGeom>
          <a:noFill/>
        </p:spPr>
        <p:txBody>
          <a:bodyPr wrap="square" rtlCol="0">
            <a:spAutoFit/>
          </a:bodyPr>
          <a:lstStyle/>
          <a:p>
            <a:pPr algn="just"/>
            <a:r>
              <a:rPr lang="zh-CN" altLang="en-US" sz="3200" b="1" dirty="0" smtClean="0"/>
              <a:t>技术支持</a:t>
            </a:r>
            <a:endParaRPr lang="zh-CN" altLang="en-US" sz="3200" b="1" dirty="0" smtClean="0"/>
          </a:p>
          <a:p>
            <a:pPr algn="just"/>
            <a:r>
              <a:rPr lang="en-US" sz="3200" b="1" dirty="0"/>
              <a:t>Technical support</a:t>
            </a:r>
            <a:endParaRPr lang="en-US" sz="3200" b="1" dirty="0"/>
          </a:p>
        </p:txBody>
      </p:sp>
      <p:sp>
        <p:nvSpPr>
          <p:cNvPr id="3" name="TextBox 2"/>
          <p:cNvSpPr txBox="1"/>
          <p:nvPr/>
        </p:nvSpPr>
        <p:spPr>
          <a:xfrm>
            <a:off x="428049" y="1984305"/>
            <a:ext cx="8605833" cy="4801314"/>
          </a:xfrm>
          <a:prstGeom prst="rect">
            <a:avLst/>
          </a:prstGeom>
          <a:noFill/>
        </p:spPr>
        <p:txBody>
          <a:bodyPr wrap="square" rtlCol="0">
            <a:spAutoFit/>
          </a:bodyPr>
          <a:lstStyle/>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运用</a:t>
            </a:r>
            <a:r>
              <a:rPr lang="en-US" altLang="zh-CN" dirty="0" smtClean="0">
                <a:latin typeface="Microsoft YaHei" panose="020B0503020204020204" pitchFamily="34" charset="-122"/>
                <a:ea typeface="Microsoft YaHei" panose="020B0503020204020204" pitchFamily="34" charset="-122"/>
              </a:rPr>
              <a:t>V1</a:t>
            </a:r>
            <a:r>
              <a:rPr lang="zh-CN" altLang="en-US" dirty="0" smtClean="0">
                <a:latin typeface="Microsoft YaHei" panose="020B0503020204020204" pitchFamily="34" charset="-122"/>
                <a:ea typeface="Microsoft YaHei" panose="020B0503020204020204" pitchFamily="34" charset="-122"/>
              </a:rPr>
              <a:t>视频系统和</a:t>
            </a:r>
            <a:r>
              <a:rPr lang="en-US" altLang="zh-CN" dirty="0" smtClean="0">
                <a:latin typeface="Microsoft YaHei" panose="020B0503020204020204" pitchFamily="34" charset="-122"/>
                <a:ea typeface="Microsoft YaHei" panose="020B0503020204020204" pitchFamily="34" charset="-122"/>
              </a:rPr>
              <a:t>Casio EX-F1</a:t>
            </a:r>
            <a:r>
              <a:rPr lang="zh-CN" altLang="en-US" dirty="0" smtClean="0">
                <a:latin typeface="Microsoft YaHei" panose="020B0503020204020204" pitchFamily="34" charset="-122"/>
                <a:ea typeface="Microsoft YaHei" panose="020B0503020204020204" pitchFamily="34" charset="-122"/>
              </a:rPr>
              <a:t>镜头进行高速摄影分析</a:t>
            </a:r>
            <a:endParaRPr lang="en-US" dirty="0" smtClean="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smtClean="0">
                <a:latin typeface="Calibri" panose="020F0502020204030204" pitchFamily="34" charset="0"/>
              </a:rPr>
              <a:t>V1 </a:t>
            </a:r>
            <a:r>
              <a:rPr lang="en-US" dirty="0">
                <a:latin typeface="Calibri" panose="020F0502020204030204" pitchFamily="34" charset="0"/>
              </a:rPr>
              <a:t>video systems and the Casio EX-F1 camera for high speed video </a:t>
            </a:r>
            <a:r>
              <a:rPr lang="en-US" dirty="0" smtClean="0">
                <a:latin typeface="Calibri" panose="020F0502020204030204" pitchFamily="34" charset="0"/>
              </a:rPr>
              <a:t>analysis</a:t>
            </a:r>
            <a:endParaRPr lang="en-US" dirty="0" smtClean="0">
              <a:latin typeface="Calibri" panose="020F0502020204030204" pitchFamily="34" charset="0"/>
            </a:endParaRPr>
          </a:p>
          <a:p>
            <a:pPr marL="285750" indent="-285750" algn="just">
              <a:buFont typeface="Wingdings" panose="05000000000000000000" pitchFamily="2" charset="2"/>
              <a:buChar char="§"/>
            </a:pPr>
            <a:endParaRPr lang="en-US" altLang="zh-CN" dirty="0" smtClean="0">
              <a:latin typeface="Calibri" panose="020F0502020204030204" pitchFamily="34" charset="0"/>
            </a:endParaRPr>
          </a:p>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运用</a:t>
            </a:r>
            <a:r>
              <a:rPr lang="en-US" altLang="zh-CN" dirty="0" smtClean="0">
                <a:latin typeface="Microsoft YaHei" panose="020B0503020204020204" pitchFamily="34" charset="-122"/>
                <a:ea typeface="Microsoft YaHei" panose="020B0503020204020204" pitchFamily="34" charset="-122"/>
              </a:rPr>
              <a:t>K-Vest</a:t>
            </a:r>
            <a:r>
              <a:rPr lang="zh-CN" altLang="en-US" dirty="0" smtClean="0">
                <a:latin typeface="Microsoft YaHei" panose="020B0503020204020204" pitchFamily="34" charset="-122"/>
                <a:ea typeface="Microsoft YaHei" panose="020B0503020204020204" pitchFamily="34" charset="-122"/>
              </a:rPr>
              <a:t>得到训练的身体状态信息反馈</a:t>
            </a:r>
            <a:endParaRPr lang="en-US" dirty="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K-Vest for bio feedback </a:t>
            </a:r>
            <a:r>
              <a:rPr lang="en-US" dirty="0" smtClean="0">
                <a:latin typeface="Calibri" panose="020F0502020204030204" pitchFamily="34" charset="0"/>
              </a:rPr>
              <a:t>training</a:t>
            </a:r>
            <a:endParaRPr lang="en-US" dirty="0" smtClean="0">
              <a:latin typeface="Calibri" panose="020F0502020204030204" pitchFamily="34" charset="0"/>
            </a:endParaRPr>
          </a:p>
          <a:p>
            <a:pPr marL="285750" indent="-285750" algn="just">
              <a:buFont typeface="Wingdings" panose="05000000000000000000" pitchFamily="2" charset="2"/>
              <a:buChar char="§"/>
            </a:pPr>
            <a:endParaRPr lang="en-US" altLang="zh-CN" dirty="0" smtClean="0"/>
          </a:p>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运</a:t>
            </a:r>
            <a:r>
              <a:rPr lang="zh-CN" altLang="en-US" dirty="0">
                <a:latin typeface="Microsoft YaHei" panose="020B0503020204020204" pitchFamily="34" charset="-122"/>
                <a:ea typeface="Microsoft YaHei" panose="020B0503020204020204" pitchFamily="34" charset="-122"/>
              </a:rPr>
              <a:t>用</a:t>
            </a:r>
            <a:r>
              <a:rPr lang="en-US" altLang="zh-CN" dirty="0" smtClean="0">
                <a:latin typeface="Microsoft YaHei" panose="020B0503020204020204" pitchFamily="34" charset="-122"/>
                <a:ea typeface="Microsoft YaHei" panose="020B0503020204020204" pitchFamily="34" charset="-122"/>
              </a:rPr>
              <a:t>Tomi</a:t>
            </a:r>
            <a:r>
              <a:rPr lang="zh-CN" altLang="en-US" dirty="0" smtClean="0">
                <a:latin typeface="Microsoft YaHei" panose="020B0503020204020204" pitchFamily="34" charset="-122"/>
                <a:ea typeface="Microsoft YaHei" panose="020B0503020204020204" pitchFamily="34" charset="-122"/>
              </a:rPr>
              <a:t>和</a:t>
            </a:r>
            <a:r>
              <a:rPr lang="en-US" altLang="zh-CN" dirty="0" err="1" smtClean="0">
                <a:latin typeface="Microsoft YaHei" panose="020B0503020204020204" pitchFamily="34" charset="-122"/>
                <a:ea typeface="Microsoft YaHei" panose="020B0503020204020204" pitchFamily="34" charset="-122"/>
              </a:rPr>
              <a:t>SkyPro</a:t>
            </a:r>
            <a:r>
              <a:rPr lang="zh-CN" altLang="en-US" dirty="0" smtClean="0">
                <a:latin typeface="Microsoft YaHei" panose="020B0503020204020204" pitchFamily="34" charset="-122"/>
                <a:ea typeface="Microsoft YaHei" panose="020B0503020204020204" pitchFamily="34" charset="-122"/>
              </a:rPr>
              <a:t>得到推杆的信息反馈</a:t>
            </a:r>
            <a:endParaRPr lang="en-US" dirty="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smtClean="0">
                <a:latin typeface="Calibri" panose="020F0502020204030204" pitchFamily="34" charset="0"/>
              </a:rPr>
              <a:t>Tomi</a:t>
            </a:r>
            <a:r>
              <a:rPr lang="en-US" dirty="0">
                <a:latin typeface="Calibri" panose="020F0502020204030204" pitchFamily="34" charset="0"/>
              </a:rPr>
              <a:t>, and </a:t>
            </a:r>
            <a:r>
              <a:rPr lang="en-US" dirty="0" err="1">
                <a:latin typeface="Calibri" panose="020F0502020204030204" pitchFamily="34" charset="0"/>
              </a:rPr>
              <a:t>SkyPro</a:t>
            </a:r>
            <a:r>
              <a:rPr lang="en-US" dirty="0">
                <a:latin typeface="Calibri" panose="020F0502020204030204" pitchFamily="34" charset="0"/>
              </a:rPr>
              <a:t> for putting feedback</a:t>
            </a:r>
            <a:endParaRPr lang="en-US" dirty="0">
              <a:latin typeface="Calibri" panose="020F0502020204030204" pitchFamily="34" charset="0"/>
            </a:endParaRPr>
          </a:p>
          <a:p>
            <a:pPr marL="285750" indent="-285750" algn="just">
              <a:buFont typeface="Wingdings" panose="05000000000000000000" pitchFamily="2" charset="2"/>
              <a:buChar char="§"/>
            </a:pPr>
            <a:endParaRPr lang="en-US" altLang="zh-CN" dirty="0" smtClean="0"/>
          </a:p>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运用</a:t>
            </a:r>
            <a:r>
              <a:rPr lang="zh-CN" altLang="en-US" dirty="0">
                <a:latin typeface="Microsoft YaHei" panose="020B0503020204020204" pitchFamily="34" charset="-122"/>
                <a:ea typeface="Microsoft YaHei" panose="020B0503020204020204" pitchFamily="34" charset="-122"/>
              </a:rPr>
              <a:t>飞行监视</a:t>
            </a:r>
            <a:r>
              <a:rPr lang="zh-CN" altLang="en-US" dirty="0" smtClean="0">
                <a:latin typeface="Microsoft YaHei" panose="020B0503020204020204" pitchFamily="34" charset="-122"/>
                <a:ea typeface="Microsoft YaHei" panose="020B0503020204020204" pitchFamily="34" charset="-122"/>
              </a:rPr>
              <a:t>器来调整球杆，保证挥杆技术的提升</a:t>
            </a:r>
            <a:endParaRPr lang="en-US" dirty="0" smtClean="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err="1" smtClean="0">
                <a:latin typeface="Calibri" panose="020F0502020204030204" pitchFamily="34" charset="0"/>
              </a:rPr>
              <a:t>Flightscope</a:t>
            </a:r>
            <a:r>
              <a:rPr lang="en-US" dirty="0" smtClean="0">
                <a:latin typeface="Calibri" panose="020F0502020204030204" pitchFamily="34" charset="0"/>
              </a:rPr>
              <a:t> </a:t>
            </a:r>
            <a:r>
              <a:rPr lang="en-US" dirty="0">
                <a:latin typeface="Calibri" panose="020F0502020204030204" pitchFamily="34" charset="0"/>
              </a:rPr>
              <a:t>launch monitor for fitting and confirmation of swing </a:t>
            </a:r>
            <a:r>
              <a:rPr lang="en-US" dirty="0" smtClean="0">
                <a:latin typeface="Calibri" panose="020F0502020204030204" pitchFamily="34" charset="0"/>
              </a:rPr>
              <a:t>improvement</a:t>
            </a:r>
            <a:endParaRPr lang="en-US" dirty="0" smtClean="0">
              <a:latin typeface="Calibri" panose="020F0502020204030204" pitchFamily="34" charset="0"/>
            </a:endParaRPr>
          </a:p>
          <a:p>
            <a:pPr algn="just"/>
            <a:endParaRPr lang="en-US" dirty="0"/>
          </a:p>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针对不同的个人和小组制定个性化有针对性的训练方案，每个学生每周会有</a:t>
            </a:r>
            <a:r>
              <a:rPr lang="en-US" altLang="zh-CN" dirty="0" smtClean="0">
                <a:latin typeface="Microsoft YaHei" panose="020B0503020204020204" pitchFamily="34" charset="-122"/>
                <a:ea typeface="Microsoft YaHei" panose="020B0503020204020204" pitchFamily="34" charset="-122"/>
              </a:rPr>
              <a:t>2</a:t>
            </a:r>
            <a:r>
              <a:rPr lang="zh-CN" altLang="en-US" dirty="0" smtClean="0">
                <a:latin typeface="Microsoft YaHei" panose="020B0503020204020204" pitchFamily="34" charset="-122"/>
                <a:ea typeface="Microsoft YaHei" panose="020B0503020204020204" pitchFamily="34" charset="-122"/>
              </a:rPr>
              <a:t>小时的个人辅导。</a:t>
            </a:r>
            <a:endParaRPr lang="en-US" altLang="zh-CN" dirty="0" smtClean="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A program will be built for each individual and group instruction will be structured in a way as to cater to the individual needs.  Each student will receive 2 hours per week of individual instruction </a:t>
            </a:r>
            <a:endParaRPr lang="en-US" dirty="0">
              <a:latin typeface="Calibri" panose="020F0502020204030204" pitchFamily="34" charset="0"/>
            </a:endParaRPr>
          </a:p>
        </p:txBody>
      </p:sp>
      <p:pic>
        <p:nvPicPr>
          <p:cNvPr id="4"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pic>
        <p:nvPicPr>
          <p:cNvPr id="8194" name="Picture 2" descr="e7fc99a23edfe82bd93ebf3d78ed42c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0254" y="5137605"/>
            <a:ext cx="2857500" cy="164782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196" name="Picture 4" descr="instruction-pro-spee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0253" y="3018721"/>
            <a:ext cx="2857501" cy="21240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198" name="Picture 6" descr="k-ves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00254" y="1475670"/>
            <a:ext cx="2857500" cy="15430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200" name="Picture 8" descr="header-3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89496" y="2899976"/>
            <a:ext cx="1009650" cy="1238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5780" y="880745"/>
            <a:ext cx="6202045" cy="1076325"/>
          </a:xfrm>
          <a:prstGeom prst="rect">
            <a:avLst/>
          </a:prstGeom>
          <a:noFill/>
        </p:spPr>
        <p:txBody>
          <a:bodyPr wrap="square" rtlCol="0">
            <a:spAutoFit/>
          </a:bodyPr>
          <a:lstStyle/>
          <a:p>
            <a:r>
              <a:rPr lang="zh-CN" altLang="en-US" sz="3200" b="1" dirty="0" smtClean="0"/>
              <a:t>比赛与训练计划</a:t>
            </a:r>
            <a:endParaRPr lang="zh-CN" altLang="en-US" sz="3200" b="1" dirty="0" smtClean="0"/>
          </a:p>
          <a:p>
            <a:r>
              <a:rPr lang="en-US" sz="3200" b="1" dirty="0"/>
              <a:t>Competition and training program</a:t>
            </a:r>
            <a:endParaRPr lang="en-US" sz="3200" b="1" dirty="0"/>
          </a:p>
        </p:txBody>
      </p:sp>
      <p:sp>
        <p:nvSpPr>
          <p:cNvPr id="4" name="TextBox 3"/>
          <p:cNvSpPr txBox="1"/>
          <p:nvPr/>
        </p:nvSpPr>
        <p:spPr>
          <a:xfrm>
            <a:off x="317047" y="2166697"/>
            <a:ext cx="9191443" cy="4524315"/>
          </a:xfrm>
          <a:prstGeom prst="rect">
            <a:avLst/>
          </a:prstGeom>
          <a:noFill/>
        </p:spPr>
        <p:txBody>
          <a:bodyPr wrap="square" rtlCol="0">
            <a:spAutoFit/>
          </a:bodyPr>
          <a:lstStyle/>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让学生参与到真正的比赛中，这对学生的高尔夫球发展至关重要。通过比赛中对学生的观察，可以更好的完善学生的训练与指导计划。</a:t>
            </a:r>
            <a:endParaRPr lang="en-US" altLang="zh-CN" dirty="0" smtClean="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We will have players engage in competition on a regular basis.  This is crucial to the player’s development.  Through our observation of tournament play we will be able to better structure each child’s practice and instruction</a:t>
            </a:r>
            <a:r>
              <a:rPr lang="en-US" dirty="0" smtClean="0">
                <a:latin typeface="Calibri" panose="020F0502020204030204" pitchFamily="34" charset="0"/>
              </a:rPr>
              <a:t>.</a:t>
            </a:r>
            <a:endParaRPr lang="en-US" dirty="0" smtClean="0">
              <a:latin typeface="Calibri" panose="020F0502020204030204" pitchFamily="34" charset="0"/>
            </a:endParaRPr>
          </a:p>
          <a:p>
            <a:pPr algn="just"/>
            <a:endParaRPr lang="en-US" altLang="zh-CN" dirty="0" smtClean="0"/>
          </a:p>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根据学生的水平计划为学生提供每个月</a:t>
            </a:r>
            <a:r>
              <a:rPr lang="en-US" altLang="zh-CN" dirty="0" smtClean="0">
                <a:latin typeface="Microsoft YaHei" panose="020B0503020204020204" pitchFamily="34" charset="-122"/>
                <a:ea typeface="Microsoft YaHei" panose="020B0503020204020204" pitchFamily="34" charset="-122"/>
              </a:rPr>
              <a:t>2-4</a:t>
            </a:r>
            <a:r>
              <a:rPr lang="zh-CN" altLang="en-US" dirty="0" smtClean="0">
                <a:latin typeface="Microsoft YaHei" panose="020B0503020204020204" pitchFamily="34" charset="-122"/>
                <a:ea typeface="Microsoft YaHei" panose="020B0503020204020204" pitchFamily="34" charset="-122"/>
              </a:rPr>
              <a:t>次的个人比赛机会。</a:t>
            </a:r>
            <a:endParaRPr lang="en-US" altLang="zh-CN" dirty="0" smtClean="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we hope to have them compete in 2-4 tournaments per month depending on their skill level</a:t>
            </a:r>
            <a:r>
              <a:rPr lang="en-US" dirty="0" smtClean="0">
                <a:latin typeface="Calibri" panose="020F0502020204030204" pitchFamily="34" charset="0"/>
              </a:rPr>
              <a:t>.</a:t>
            </a:r>
            <a:endParaRPr lang="en-US" dirty="0" smtClean="0">
              <a:latin typeface="Calibri" panose="020F0502020204030204" pitchFamily="34" charset="0"/>
            </a:endParaRPr>
          </a:p>
          <a:p>
            <a:pPr algn="just"/>
            <a:endParaRPr lang="en-US" altLang="zh-CN" dirty="0" smtClean="0"/>
          </a:p>
          <a:p>
            <a:pPr marL="285750" indent="-285750" algn="just">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每周至少提供</a:t>
            </a:r>
            <a:r>
              <a:rPr lang="en-US" altLang="zh-CN" dirty="0" smtClean="0">
                <a:latin typeface="Microsoft YaHei" panose="020B0503020204020204" pitchFamily="34" charset="-122"/>
                <a:ea typeface="Microsoft YaHei" panose="020B0503020204020204" pitchFamily="34" charset="-122"/>
              </a:rPr>
              <a:t>1-2</a:t>
            </a:r>
            <a:r>
              <a:rPr lang="zh-CN" altLang="en-US" dirty="0" smtClean="0">
                <a:latin typeface="Microsoft YaHei" panose="020B0503020204020204" pitchFamily="34" charset="-122"/>
                <a:ea typeface="Microsoft YaHei" panose="020B0503020204020204" pitchFamily="34" charset="-122"/>
              </a:rPr>
              <a:t>次的训练（包括比赛），训练费用包含在项目费用内，个人比赛会收取额外费用，每名</a:t>
            </a:r>
            <a:r>
              <a:rPr lang="zh-CN" altLang="en-US" dirty="0">
                <a:latin typeface="Microsoft YaHei" panose="020B0503020204020204" pitchFamily="34" charset="-122"/>
                <a:ea typeface="Microsoft YaHei" panose="020B0503020204020204" pitchFamily="34" charset="-122"/>
              </a:rPr>
              <a:t>学</a:t>
            </a:r>
            <a:r>
              <a:rPr lang="zh-CN" altLang="en-US" dirty="0" smtClean="0">
                <a:latin typeface="Microsoft YaHei" panose="020B0503020204020204" pitchFamily="34" charset="-122"/>
                <a:ea typeface="Microsoft YaHei" panose="020B0503020204020204" pitchFamily="34" charset="-122"/>
              </a:rPr>
              <a:t>生的比赛预估费用会在评估学生水平以及确定比赛的日程后确定。</a:t>
            </a:r>
            <a:endParaRPr lang="en-US" altLang="zh-CN" dirty="0" smtClean="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rPr>
              <a:t>We will play a minimum1-2 times per week, including tournament </a:t>
            </a:r>
            <a:r>
              <a:rPr lang="en-US" dirty="0" err="1" smtClean="0">
                <a:latin typeface="Calibri" panose="020F0502020204030204" pitchFamily="34" charset="0"/>
              </a:rPr>
              <a:t>play.The</a:t>
            </a:r>
            <a:r>
              <a:rPr lang="en-US" dirty="0" smtClean="0">
                <a:latin typeface="Calibri" panose="020F0502020204030204" pitchFamily="34" charset="0"/>
              </a:rPr>
              <a:t> </a:t>
            </a:r>
            <a:r>
              <a:rPr lang="en-US" dirty="0">
                <a:latin typeface="Calibri" panose="020F0502020204030204" pitchFamily="34" charset="0"/>
              </a:rPr>
              <a:t>fees for regular play are included in the program fee. Individual Tournament fees will be an additional expense, an estimate per child will be available after assessment of skills and determination of tournament schedule.</a:t>
            </a:r>
            <a:endParaRPr lang="en-US" dirty="0">
              <a:latin typeface="Calibri" panose="020F0502020204030204" pitchFamily="34" charset="0"/>
            </a:endParaRPr>
          </a:p>
          <a:p>
            <a:endParaRPr lang="en-US" dirty="0"/>
          </a:p>
        </p:txBody>
      </p:sp>
      <p:pic>
        <p:nvPicPr>
          <p:cNvPr id="5"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pic>
        <p:nvPicPr>
          <p:cNvPr id="7170" name="Picture 2" descr="DSC_1834"/>
          <p:cNvPicPr>
            <a:picLocks noChangeAspect="1" noChangeArrowheads="1"/>
          </p:cNvPicPr>
          <p:nvPr/>
        </p:nvPicPr>
        <p:blipFill rotWithShape="1">
          <a:blip r:embed="rId3">
            <a:extLst>
              <a:ext uri="{28A0092B-C50C-407E-A947-70E740481C1C}">
                <a14:useLocalDpi xmlns:a14="http://schemas.microsoft.com/office/drawing/2010/main" val="0"/>
              </a:ext>
            </a:extLst>
          </a:blip>
          <a:srcRect t="14379" b="8924"/>
          <a:stretch>
            <a:fillRect/>
          </a:stretch>
        </p:blipFill>
        <p:spPr bwMode="auto">
          <a:xfrm>
            <a:off x="9804633" y="4499445"/>
            <a:ext cx="2143125" cy="21916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7172" name="Picture 4" descr="image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04633" y="1525888"/>
            <a:ext cx="2143125" cy="28575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3870" y="894080"/>
            <a:ext cx="8086725" cy="1076325"/>
          </a:xfrm>
          <a:prstGeom prst="rect">
            <a:avLst/>
          </a:prstGeom>
          <a:noFill/>
        </p:spPr>
        <p:txBody>
          <a:bodyPr wrap="square" rtlCol="0">
            <a:spAutoFit/>
          </a:bodyPr>
          <a:lstStyle/>
          <a:p>
            <a:r>
              <a:rPr lang="zh-CN" altLang="en-US" sz="3200" b="1" dirty="0" smtClean="0"/>
              <a:t>运动健身与营养计划</a:t>
            </a:r>
            <a:endParaRPr lang="zh-CN" altLang="en-US" sz="3200" b="1" dirty="0" smtClean="0"/>
          </a:p>
          <a:p>
            <a:r>
              <a:rPr lang="en-US" sz="3200" b="1" dirty="0"/>
              <a:t>Exercise Fitness and Nutrition Program</a:t>
            </a:r>
            <a:endParaRPr lang="en-US" sz="3200" b="1" dirty="0"/>
          </a:p>
        </p:txBody>
      </p:sp>
      <p:sp>
        <p:nvSpPr>
          <p:cNvPr id="3" name="TextBox 2"/>
          <p:cNvSpPr txBox="1"/>
          <p:nvPr/>
        </p:nvSpPr>
        <p:spPr>
          <a:xfrm>
            <a:off x="306978" y="2166704"/>
            <a:ext cx="8441508" cy="4801314"/>
          </a:xfrm>
          <a:prstGeom prst="rect">
            <a:avLst/>
          </a:prstGeom>
          <a:noFill/>
        </p:spPr>
        <p:txBody>
          <a:bodyPr wrap="square" rtlCol="0">
            <a:spAutoFit/>
          </a:bodyPr>
          <a:lstStyle/>
          <a:p>
            <a:pPr marL="285750" indent="-285750" algn="just">
              <a:buFont typeface="Wingdings" panose="05000000000000000000" pitchFamily="2" charset="2"/>
              <a:buChar char="§"/>
            </a:pPr>
            <a:r>
              <a:rPr lang="en-US" altLang="zh-CN" dirty="0" smtClean="0">
                <a:latin typeface="Microsoft YaHei" panose="020B0503020204020204" pitchFamily="34" charset="-122"/>
                <a:ea typeface="Microsoft YaHei" panose="020B0503020204020204" pitchFamily="34" charset="-122"/>
              </a:rPr>
              <a:t>Chris </a:t>
            </a:r>
            <a:r>
              <a:rPr lang="en-US" altLang="zh-CN" dirty="0" err="1" smtClean="0">
                <a:latin typeface="Microsoft YaHei" panose="020B0503020204020204" pitchFamily="34" charset="-122"/>
                <a:ea typeface="Microsoft YaHei" panose="020B0503020204020204" pitchFamily="34" charset="-122"/>
              </a:rPr>
              <a:t>Ownbey</a:t>
            </a:r>
            <a:r>
              <a:rPr lang="zh-CN" altLang="en-US" dirty="0" smtClean="0">
                <a:latin typeface="Microsoft YaHei" panose="020B0503020204020204" pitchFamily="34" charset="-122"/>
                <a:ea typeface="Microsoft YaHei" panose="020B0503020204020204" pitchFamily="34" charset="-122"/>
              </a:rPr>
              <a:t>在</a:t>
            </a:r>
            <a:r>
              <a:rPr lang="en-US" altLang="zh-CN" dirty="0" smtClean="0">
                <a:latin typeface="Microsoft YaHei" panose="020B0503020204020204" pitchFamily="34" charset="-122"/>
                <a:ea typeface="Microsoft YaHei" panose="020B0503020204020204" pitchFamily="34" charset="-122"/>
              </a:rPr>
              <a:t>2002</a:t>
            </a:r>
            <a:r>
              <a:rPr lang="zh-CN" altLang="en-US" dirty="0" smtClean="0">
                <a:latin typeface="Microsoft YaHei" panose="020B0503020204020204" pitchFamily="34" charset="-122"/>
                <a:ea typeface="Microsoft YaHei" panose="020B0503020204020204" pitchFamily="34" charset="-122"/>
              </a:rPr>
              <a:t>年加入</a:t>
            </a:r>
            <a:r>
              <a:rPr lang="zh-CN" altLang="en-US" dirty="0">
                <a:latin typeface="Microsoft YaHei" panose="020B0503020204020204" pitchFamily="34" charset="-122"/>
                <a:ea typeface="Microsoft YaHei" panose="020B0503020204020204" pitchFamily="34" charset="-122"/>
              </a:rPr>
              <a:t>曼尼斯</a:t>
            </a:r>
            <a:r>
              <a:rPr lang="zh-CN" altLang="en-US" dirty="0" smtClean="0">
                <a:latin typeface="Microsoft YaHei" panose="020B0503020204020204" pitchFamily="34" charset="-122"/>
                <a:ea typeface="Microsoft YaHei" panose="020B0503020204020204" pitchFamily="34" charset="-122"/>
              </a:rPr>
              <a:t>的团队，</a:t>
            </a:r>
            <a:r>
              <a:rPr lang="en-US" altLang="zh-CN" dirty="0" smtClean="0">
                <a:latin typeface="Microsoft YaHei" panose="020B0503020204020204" pitchFamily="34" charset="-122"/>
                <a:ea typeface="Microsoft YaHei" panose="020B0503020204020204" pitchFamily="34" charset="-122"/>
              </a:rPr>
              <a:t>2004</a:t>
            </a:r>
            <a:r>
              <a:rPr lang="zh-CN" altLang="en-US" dirty="0" smtClean="0">
                <a:latin typeface="Microsoft YaHei" panose="020B0503020204020204" pitchFamily="34" charset="-122"/>
                <a:ea typeface="Microsoft YaHei" panose="020B0503020204020204" pitchFamily="34" charset="-122"/>
              </a:rPr>
              <a:t>年，他帮助</a:t>
            </a:r>
            <a:r>
              <a:rPr lang="zh-CN" altLang="en-US" dirty="0">
                <a:latin typeface="Microsoft YaHei" panose="020B0503020204020204" pitchFamily="34" charset="-122"/>
                <a:ea typeface="Microsoft YaHei" panose="020B0503020204020204" pitchFamily="34" charset="-122"/>
              </a:rPr>
              <a:t>曼尼斯</a:t>
            </a:r>
            <a:r>
              <a:rPr lang="zh-CN" altLang="en-US" dirty="0" smtClean="0">
                <a:latin typeface="Microsoft YaHei" panose="020B0503020204020204" pitchFamily="34" charset="-122"/>
                <a:ea typeface="Microsoft YaHei" panose="020B0503020204020204" pitchFamily="34" charset="-122"/>
              </a:rPr>
              <a:t>发起了</a:t>
            </a:r>
            <a:r>
              <a:rPr lang="en-US" altLang="zh-CN" dirty="0" smtClean="0">
                <a:latin typeface="Microsoft YaHei" panose="020B0503020204020204" pitchFamily="34" charset="-122"/>
                <a:ea typeface="Microsoft YaHei" panose="020B0503020204020204" pitchFamily="34" charset="-122"/>
              </a:rPr>
              <a:t>TPI</a:t>
            </a:r>
            <a:r>
              <a:rPr lang="zh-CN" altLang="en-US" dirty="0" smtClean="0">
                <a:latin typeface="Microsoft YaHei" panose="020B0503020204020204" pitchFamily="34" charset="-122"/>
                <a:ea typeface="Microsoft YaHei" panose="020B0503020204020204" pitchFamily="34" charset="-122"/>
              </a:rPr>
              <a:t>青少年高尔夫培养计划。</a:t>
            </a:r>
            <a:r>
              <a:rPr lang="en-US" altLang="zh-CN" dirty="0" err="1" smtClean="0">
                <a:latin typeface="Microsoft YaHei" panose="020B0503020204020204" pitchFamily="34" charset="-122"/>
                <a:ea typeface="Microsoft YaHei" panose="020B0503020204020204" pitchFamily="34" charset="-122"/>
              </a:rPr>
              <a:t>Ownbey</a:t>
            </a:r>
            <a:r>
              <a:rPr lang="zh-CN" altLang="en-US" dirty="0" smtClean="0">
                <a:latin typeface="Microsoft YaHei" panose="020B0503020204020204" pitchFamily="34" charset="-122"/>
                <a:ea typeface="Microsoft YaHei" panose="020B0503020204020204" pitchFamily="34" charset="-122"/>
              </a:rPr>
              <a:t>将会全权负责学生的运动健身与营养计划，使他们成为优秀的高尔夫球手。</a:t>
            </a:r>
            <a:endParaRPr lang="en-US" altLang="zh-CN" dirty="0" smtClean="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ea typeface="Microsoft YaHei" panose="020B0503020204020204" pitchFamily="34" charset="-122"/>
              </a:rPr>
              <a:t>Chris </a:t>
            </a:r>
            <a:r>
              <a:rPr lang="en-US" dirty="0" err="1">
                <a:latin typeface="Calibri" panose="020F0502020204030204" pitchFamily="34" charset="0"/>
                <a:ea typeface="Microsoft YaHei" panose="020B0503020204020204" pitchFamily="34" charset="-122"/>
              </a:rPr>
              <a:t>Ownbey</a:t>
            </a:r>
            <a:r>
              <a:rPr lang="en-US" dirty="0">
                <a:latin typeface="Calibri" panose="020F0502020204030204" pitchFamily="34" charset="0"/>
                <a:ea typeface="Microsoft YaHei" panose="020B0503020204020204" pitchFamily="34" charset="-122"/>
              </a:rPr>
              <a:t> joined our staff in 2002 </a:t>
            </a:r>
            <a:r>
              <a:rPr lang="zh-CN" altLang="en-US" dirty="0" smtClean="0">
                <a:latin typeface="Calibri" panose="020F0502020204030204" pitchFamily="34" charset="0"/>
                <a:ea typeface="Microsoft YaHei" panose="020B0503020204020204" pitchFamily="34" charset="-122"/>
              </a:rPr>
              <a:t>。</a:t>
            </a:r>
            <a:r>
              <a:rPr lang="en-US" altLang="zh-CN" dirty="0">
                <a:latin typeface="Calibri" panose="020F0502020204030204" pitchFamily="34" charset="0"/>
                <a:ea typeface="Microsoft YaHei" panose="020B0503020204020204" pitchFamily="34" charset="-122"/>
              </a:rPr>
              <a:t>He</a:t>
            </a:r>
            <a:r>
              <a:rPr lang="en-US" dirty="0" smtClean="0">
                <a:latin typeface="Calibri" panose="020F0502020204030204" pitchFamily="34" charset="0"/>
                <a:ea typeface="Microsoft YaHei" panose="020B0503020204020204" pitchFamily="34" charset="-122"/>
              </a:rPr>
              <a:t> </a:t>
            </a:r>
            <a:r>
              <a:rPr lang="en-US" dirty="0">
                <a:latin typeface="Calibri" panose="020F0502020204030204" pitchFamily="34" charset="0"/>
                <a:ea typeface="Microsoft YaHei" panose="020B0503020204020204" pitchFamily="34" charset="-122"/>
              </a:rPr>
              <a:t>helped us initiate our TPI (Titleist Performance Institute) Junior program in 2004.  He will work directly with the youth in maximizing their athleticism and training them in nutrition for high performance athletes</a:t>
            </a:r>
            <a:r>
              <a:rPr lang="en-US" dirty="0" smtClean="0">
                <a:latin typeface="Calibri" panose="020F0502020204030204" pitchFamily="34" charset="0"/>
                <a:ea typeface="Microsoft YaHei" panose="020B0503020204020204" pitchFamily="34" charset="-122"/>
              </a:rPr>
              <a:t>.</a:t>
            </a:r>
            <a:endParaRPr lang="en-US" dirty="0" smtClean="0">
              <a:latin typeface="Calibri" panose="020F0502020204030204" pitchFamily="34" charset="0"/>
              <a:ea typeface="Microsoft YaHei" panose="020B0503020204020204" pitchFamily="34" charset="-122"/>
            </a:endParaRPr>
          </a:p>
          <a:p>
            <a:pPr algn="just"/>
            <a:endParaRPr lang="en-US" dirty="0">
              <a:latin typeface="Microsoft YaHei" panose="020B0503020204020204" pitchFamily="34" charset="-122"/>
              <a:ea typeface="Microsoft YaHei" panose="020B0503020204020204" pitchFamily="34" charset="-122"/>
            </a:endParaRPr>
          </a:p>
          <a:p>
            <a:pPr marL="285750" indent="-285750" algn="just">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项目</a:t>
            </a:r>
            <a:r>
              <a:rPr lang="zh-CN" altLang="en-US" dirty="0" smtClean="0">
                <a:latin typeface="Microsoft YaHei" panose="020B0503020204020204" pitchFamily="34" charset="-122"/>
                <a:ea typeface="Microsoft YaHei" panose="020B0503020204020204" pitchFamily="34" charset="-122"/>
              </a:rPr>
              <a:t>的大部分运动健身活动将会在室外，只有在少年急速增长期后</a:t>
            </a:r>
            <a:r>
              <a:rPr lang="en-US" altLang="zh-CN" dirty="0" smtClean="0">
                <a:latin typeface="Microsoft YaHei" panose="020B0503020204020204" pitchFamily="34" charset="-122"/>
                <a:ea typeface="Microsoft YaHei" panose="020B0503020204020204" pitchFamily="34" charset="-122"/>
              </a:rPr>
              <a:t>6-12</a:t>
            </a:r>
            <a:r>
              <a:rPr lang="zh-CN" altLang="en-US" dirty="0" smtClean="0">
                <a:latin typeface="Microsoft YaHei" panose="020B0503020204020204" pitchFamily="34" charset="-122"/>
                <a:ea typeface="Microsoft YaHei" panose="020B0503020204020204" pitchFamily="34" charset="-122"/>
              </a:rPr>
              <a:t>个月的孩子才会接受力量训练，直到孩子到达青春期后才会接受大力量的训练。为了孩子的运动成长，中心会科学合理的进行小重量的标准动作训练。</a:t>
            </a:r>
            <a:endParaRPr lang="en-US" altLang="zh-CN" dirty="0">
              <a:latin typeface="Microsoft YaHei" panose="020B0503020204020204" pitchFamily="34" charset="-122"/>
              <a:ea typeface="Microsoft YaHei" panose="020B0503020204020204" pitchFamily="34" charset="-122"/>
            </a:endParaRPr>
          </a:p>
          <a:p>
            <a:pPr marL="285750" indent="-285750" algn="just">
              <a:buFont typeface="Arial" panose="020B0604020202020204" pitchFamily="34" charset="0"/>
              <a:buChar char="•"/>
            </a:pPr>
            <a:r>
              <a:rPr lang="en-US" dirty="0">
                <a:latin typeface="Calibri" panose="020F0502020204030204" pitchFamily="34" charset="0"/>
                <a:ea typeface="Microsoft YaHei" panose="020B0503020204020204" pitchFamily="34" charset="-122"/>
              </a:rPr>
              <a:t>Most of what we will do will be outdoors as weight training will only be done with kids who are six to twelve months past their growth spurt.  Until kids reach puberty they shouldn’t engage in heavy weight lifting</a:t>
            </a:r>
            <a:r>
              <a:rPr lang="en-US" dirty="0" smtClean="0">
                <a:latin typeface="Calibri" panose="020F0502020204030204" pitchFamily="34" charset="0"/>
                <a:ea typeface="Microsoft YaHei" panose="020B0503020204020204" pitchFamily="34" charset="-122"/>
              </a:rPr>
              <a:t>.</a:t>
            </a:r>
            <a:r>
              <a:rPr lang="en-US" dirty="0">
                <a:latin typeface="Calibri" panose="020F0502020204030204" pitchFamily="34" charset="0"/>
                <a:ea typeface="Microsoft YaHei" panose="020B0503020204020204" pitchFamily="34" charset="-122"/>
              </a:rPr>
              <a:t> We will teach proper form with light weights and use activity based training for athletic development. </a:t>
            </a:r>
            <a:endParaRPr lang="en-US" dirty="0" smtClean="0">
              <a:latin typeface="Calibri" panose="020F0502020204030204" pitchFamily="34" charset="0"/>
              <a:ea typeface="Microsoft YaHei" panose="020B0503020204020204" pitchFamily="34" charset="-122"/>
            </a:endParaRPr>
          </a:p>
          <a:p>
            <a:endParaRPr lang="en-US" dirty="0"/>
          </a:p>
          <a:p>
            <a:endParaRPr lang="en-US" dirty="0"/>
          </a:p>
        </p:txBody>
      </p:sp>
      <p:pic>
        <p:nvPicPr>
          <p:cNvPr id="4"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pic>
        <p:nvPicPr>
          <p:cNvPr id="6146" name="Picture 2" descr="Water balloon drill teaches &quot;soft hands&quot; and &quot;focus&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00255" y="4579937"/>
            <a:ext cx="2857500" cy="18954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6148" name="Picture 4" descr="DSCF073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00255" y="1475670"/>
            <a:ext cx="2857500" cy="2143125"/>
          </a:xfrm>
          <a:prstGeom prst="ellipse">
            <a:avLst/>
          </a:prstGeom>
          <a:ln>
            <a:noFill/>
          </a:ln>
          <a:effectLst>
            <a:outerShdw blurRad="152400" dist="317500" dir="5400000" sx="90000" sy="-19000" rotWithShape="0">
              <a:prstClr val="black">
                <a:alpha val="15000"/>
              </a:prstClr>
            </a:outerShdw>
            <a:softEdge rad="112500"/>
          </a:effectLst>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869714" y="3730034"/>
            <a:ext cx="1756229" cy="369332"/>
          </a:xfrm>
          <a:prstGeom prst="rect">
            <a:avLst/>
          </a:prstGeom>
          <a:noFill/>
        </p:spPr>
        <p:txBody>
          <a:bodyPr wrap="square" rtlCol="0">
            <a:spAutoFit/>
          </a:bodyPr>
          <a:lstStyle/>
          <a:p>
            <a:r>
              <a:rPr lang="en-US" altLang="zh-CN" b="1" dirty="0" smtClean="0"/>
              <a:t>Chris </a:t>
            </a:r>
            <a:r>
              <a:rPr lang="en-US" altLang="zh-CN" b="1" dirty="0" err="1" smtClean="0"/>
              <a:t>Ownbey</a:t>
            </a:r>
            <a:endParaRPr lang="en-US"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0520" y="2052320"/>
            <a:ext cx="11490960" cy="2030095"/>
          </a:xfrm>
          <a:prstGeom prst="rect">
            <a:avLst/>
          </a:prstGeom>
          <a:noFill/>
        </p:spPr>
        <p:txBody>
          <a:bodyPr wrap="square" rtlCol="0">
            <a:spAutoFit/>
          </a:bodyPr>
          <a:lstStyle/>
          <a:p>
            <a:pPr marL="285750" indent="-285750">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饮食营养结构对孩子非常重要，为了让孩子有更好的训练状态，我们会培养孩子养成良好的饮食习惯。</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smtClean="0">
                <a:latin typeface="Calibri" panose="020F0502020204030204" pitchFamily="34" charset="0"/>
              </a:rPr>
              <a:t>It’s very important that they learn how to eat, what to eat, and when to eat to maximize performance on the course, when training, and in practice.</a:t>
            </a:r>
            <a:endParaRPr lang="en-US" dirty="0" smtClean="0">
              <a:latin typeface="Calibri" panose="020F0502020204030204" pitchFamily="34" charset="0"/>
            </a:endParaRPr>
          </a:p>
          <a:p>
            <a:endParaRPr lang="en-US" dirty="0" smtClean="0"/>
          </a:p>
          <a:p>
            <a:pPr marL="285750" indent="-285750">
              <a:buFont typeface="Wingdings" panose="05000000000000000000" pitchFamily="2" charset="2"/>
              <a:buChar char="§"/>
            </a:pPr>
            <a:r>
              <a:rPr lang="zh-CN" altLang="en-US" dirty="0" smtClean="0">
                <a:latin typeface="Microsoft YaHei" panose="020B0503020204020204" pitchFamily="34" charset="-122"/>
                <a:ea typeface="Microsoft YaHei" panose="020B0503020204020204" pitchFamily="34" charset="-122"/>
              </a:rPr>
              <a:t>作为项目的一部分，在训练中我们会提供运动饮料和能量补充剂</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smtClean="0">
                <a:latin typeface="Calibri" panose="020F0502020204030204" pitchFamily="34" charset="0"/>
              </a:rPr>
              <a:t>As part of training we will provide snacks and drinks during practice time at facility and on course.</a:t>
            </a:r>
            <a:endParaRPr lang="en-US" dirty="0" smtClean="0">
              <a:latin typeface="Calibri" panose="020F0502020204030204" pitchFamily="34" charset="0"/>
            </a:endParaRPr>
          </a:p>
          <a:p>
            <a:endParaRPr lang="en-US" dirty="0"/>
          </a:p>
        </p:txBody>
      </p:sp>
      <p:sp>
        <p:nvSpPr>
          <p:cNvPr id="4" name="TextBox 3"/>
          <p:cNvSpPr txBox="1"/>
          <p:nvPr/>
        </p:nvSpPr>
        <p:spPr>
          <a:xfrm>
            <a:off x="350520" y="932815"/>
            <a:ext cx="9010015" cy="953135"/>
          </a:xfrm>
          <a:prstGeom prst="rect">
            <a:avLst/>
          </a:prstGeom>
          <a:noFill/>
        </p:spPr>
        <p:txBody>
          <a:bodyPr wrap="square" rtlCol="0">
            <a:spAutoFit/>
          </a:bodyPr>
          <a:lstStyle/>
          <a:p>
            <a:r>
              <a:rPr lang="zh-CN" altLang="en-US" sz="2800" b="1" dirty="0" smtClean="0">
                <a:latin typeface="Microsoft YaHei" panose="020B0503020204020204" pitchFamily="34" charset="-122"/>
                <a:ea typeface="Microsoft YaHei" panose="020B0503020204020204" pitchFamily="34" charset="-122"/>
              </a:rPr>
              <a:t>运动健身与营养计划</a:t>
            </a:r>
            <a:endParaRPr lang="zh-CN" altLang="en-US" sz="2800" b="1" dirty="0" smtClean="0">
              <a:latin typeface="Microsoft YaHei" panose="020B0503020204020204" pitchFamily="34" charset="-122"/>
              <a:ea typeface="Microsoft YaHei" panose="020B0503020204020204" pitchFamily="34" charset="-122"/>
            </a:endParaRPr>
          </a:p>
          <a:p>
            <a:r>
              <a:rPr lang="en-US" sz="2800" b="1" dirty="0">
                <a:latin typeface="Microsoft YaHei" panose="020B0503020204020204" pitchFamily="34" charset="-122"/>
                <a:ea typeface="Microsoft YaHei" panose="020B0503020204020204" pitchFamily="34" charset="-122"/>
              </a:rPr>
              <a:t>Exercise Fitness and Nutrition Program</a:t>
            </a:r>
            <a:endParaRPr lang="en-US" sz="2800" b="1" dirty="0">
              <a:latin typeface="Microsoft YaHei" panose="020B0503020204020204" pitchFamily="34" charset="-122"/>
              <a:ea typeface="Microsoft YaHei" panose="020B0503020204020204" pitchFamily="34" charset="-122"/>
            </a:endParaRPr>
          </a:p>
        </p:txBody>
      </p:sp>
      <p:pic>
        <p:nvPicPr>
          <p:cNvPr id="5"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pic>
        <p:nvPicPr>
          <p:cNvPr id="5124" name="Picture 4" descr="Image result for Health Recip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9155" y="3916358"/>
            <a:ext cx="3962400" cy="26384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5128" name="Picture 8" descr="Image result for healthy drink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666605" y="3916358"/>
            <a:ext cx="3962400" cy="263842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2247083" y="665836"/>
            <a:ext cx="7324271" cy="1076325"/>
          </a:xfrm>
          <a:prstGeom prst="rect">
            <a:avLst/>
          </a:prstGeom>
          <a:noFill/>
        </p:spPr>
        <p:txBody>
          <a:bodyPr wrap="square" rtlCol="0">
            <a:spAutoFit/>
          </a:bodyPr>
          <a:lstStyle/>
          <a:p>
            <a:pPr algn="ctr"/>
            <a:r>
              <a:rPr lang="zh-CN" altLang="en-US" sz="3200" b="1" dirty="0"/>
              <a:t>美</a:t>
            </a:r>
            <a:r>
              <a:rPr lang="zh-CN" altLang="en-US" sz="3200" b="1" dirty="0" smtClean="0"/>
              <a:t>国引领 </a:t>
            </a:r>
            <a:r>
              <a:rPr lang="en-US" altLang="zh-CN" sz="3200" b="1" dirty="0" smtClean="0"/>
              <a:t>- </a:t>
            </a:r>
            <a:r>
              <a:rPr lang="zh-CN" altLang="en-US" sz="3200" b="1" dirty="0" smtClean="0"/>
              <a:t>利博蒂高</a:t>
            </a:r>
            <a:r>
              <a:rPr lang="zh-CN" altLang="en-US" sz="3200" b="1" dirty="0"/>
              <a:t>尔</a:t>
            </a:r>
            <a:r>
              <a:rPr lang="zh-CN" altLang="en-US" sz="3200" b="1" dirty="0" smtClean="0"/>
              <a:t>夫夏</a:t>
            </a:r>
            <a:r>
              <a:rPr lang="zh-CN" altLang="en-US" sz="3200" b="1" dirty="0"/>
              <a:t>令</a:t>
            </a:r>
            <a:r>
              <a:rPr lang="zh-CN" altLang="en-US" sz="3200" b="1" dirty="0" smtClean="0"/>
              <a:t>营</a:t>
            </a:r>
            <a:endParaRPr lang="zh-CN" altLang="en-US" sz="3200" b="1" dirty="0" smtClean="0"/>
          </a:p>
          <a:p>
            <a:pPr algn="ctr"/>
            <a:r>
              <a:rPr lang="en-US" sz="3200" b="1" dirty="0"/>
              <a:t> LtoL - Liberty Golf Summer Camp</a:t>
            </a:r>
            <a:endParaRPr lang="en-US" sz="3200" b="1" dirty="0"/>
          </a:p>
        </p:txBody>
      </p:sp>
      <p:pic>
        <p:nvPicPr>
          <p:cNvPr id="7"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35309"/>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sp>
        <p:nvSpPr>
          <p:cNvPr id="9" name="TextBox 8"/>
          <p:cNvSpPr txBox="1"/>
          <p:nvPr/>
        </p:nvSpPr>
        <p:spPr>
          <a:xfrm>
            <a:off x="674975" y="1467248"/>
            <a:ext cx="10468005" cy="5384800"/>
          </a:xfrm>
          <a:prstGeom prst="rect">
            <a:avLst/>
          </a:prstGeom>
          <a:noFill/>
        </p:spPr>
        <p:txBody>
          <a:bodyPr wrap="square" rtlCol="0">
            <a:spAutoFit/>
          </a:bodyPr>
          <a:lstStyle/>
          <a:p>
            <a:pPr lvl="0" algn="just"/>
            <a:r>
              <a:rPr lang="zh-CN" altLang="en-US" sz="2000" dirty="0" smtClean="0">
                <a:latin typeface="Microsoft YaHei" panose="020B0503020204020204" pitchFamily="34" charset="-122"/>
                <a:ea typeface="Microsoft YaHei" panose="020B0503020204020204" pitchFamily="34" charset="-122"/>
              </a:rPr>
              <a:t>夏令营特色：</a:t>
            </a:r>
            <a:endParaRPr lang="zh-CN" altLang="en-US" sz="2000" dirty="0" smtClean="0">
              <a:latin typeface="Microsoft YaHei" panose="020B0503020204020204" pitchFamily="34" charset="-122"/>
              <a:ea typeface="Microsoft YaHei" panose="020B0503020204020204" pitchFamily="34" charset="-122"/>
            </a:endParaRPr>
          </a:p>
          <a:p>
            <a:pPr lvl="0" algn="just"/>
            <a:r>
              <a:rPr lang="en-US" altLang="zh-CN" sz="2000" dirty="0" smtClean="0">
                <a:latin typeface="Microsoft YaHei" panose="020B0503020204020204" pitchFamily="34" charset="-122"/>
                <a:ea typeface="Microsoft YaHei" panose="020B0503020204020204" pitchFamily="34" charset="-122"/>
              </a:rPr>
              <a:t>Summer Camp Features: </a:t>
            </a:r>
            <a:endParaRPr lang="en-US" sz="2000" dirty="0" smtClean="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zh-CN" altLang="en-US" sz="1600" dirty="0" smtClean="0">
                <a:latin typeface="Microsoft YaHei" panose="020B0503020204020204" pitchFamily="34" charset="-122"/>
                <a:ea typeface="Microsoft YaHei" panose="020B0503020204020204" pitchFamily="34" charset="-122"/>
              </a:rPr>
              <a:t>资</a:t>
            </a:r>
            <a:r>
              <a:rPr lang="zh-CN" altLang="en-US" sz="1600" dirty="0">
                <a:latin typeface="Microsoft YaHei" panose="020B0503020204020204" pitchFamily="34" charset="-122"/>
                <a:ea typeface="Microsoft YaHei" panose="020B0503020204020204" pitchFamily="34" charset="-122"/>
              </a:rPr>
              <a:t>深的教练</a:t>
            </a:r>
            <a:r>
              <a:rPr lang="zh-CN" altLang="en-US" sz="1600" dirty="0" smtClean="0">
                <a:latin typeface="Microsoft YaHei" panose="020B0503020204020204" pitchFamily="34" charset="-122"/>
                <a:ea typeface="Microsoft YaHei" panose="020B0503020204020204" pitchFamily="34" charset="-122"/>
              </a:rPr>
              <a:t>、专</a:t>
            </a:r>
            <a:r>
              <a:rPr lang="zh-CN" altLang="en-US" sz="1600" dirty="0">
                <a:latin typeface="Microsoft YaHei" panose="020B0503020204020204" pitchFamily="34" charset="-122"/>
                <a:ea typeface="Microsoft YaHei" panose="020B0503020204020204" pitchFamily="34" charset="-122"/>
              </a:rPr>
              <a:t>业的训练场地，使得每个学员都能获得正规</a:t>
            </a:r>
            <a:r>
              <a:rPr lang="zh-CN" altLang="en-US" sz="1600" dirty="0" smtClean="0">
                <a:latin typeface="Microsoft YaHei" panose="020B0503020204020204" pitchFamily="34" charset="-122"/>
                <a:ea typeface="Microsoft YaHei" panose="020B0503020204020204" pitchFamily="34" charset="-122"/>
              </a:rPr>
              <a:t>的</a:t>
            </a:r>
            <a:r>
              <a:rPr lang="zh-CN" altLang="en-US" sz="1600" dirty="0">
                <a:latin typeface="Microsoft YaHei" panose="020B0503020204020204" pitchFamily="34" charset="-122"/>
                <a:ea typeface="Microsoft YaHei" panose="020B0503020204020204" pitchFamily="34" charset="-122"/>
              </a:rPr>
              <a:t>指导</a:t>
            </a:r>
            <a:r>
              <a:rPr lang="zh-CN" altLang="en-US" sz="1600" dirty="0" smtClean="0">
                <a:latin typeface="Microsoft YaHei" panose="020B0503020204020204" pitchFamily="34" charset="-122"/>
                <a:ea typeface="Microsoft YaHei" panose="020B0503020204020204" pitchFamily="34" charset="-122"/>
              </a:rPr>
              <a:t>及</a:t>
            </a:r>
            <a:r>
              <a:rPr lang="zh-CN" altLang="en-US" sz="1600" dirty="0">
                <a:latin typeface="Microsoft YaHei" panose="020B0503020204020204" pitchFamily="34" charset="-122"/>
                <a:ea typeface="Microsoft YaHei" panose="020B0503020204020204" pitchFamily="34" charset="-122"/>
              </a:rPr>
              <a:t>练习。</a:t>
            </a:r>
            <a:endParaRPr lang="zh-CN" altLang="en-US" sz="1600" dirty="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en-US" sz="1600" dirty="0">
                <a:latin typeface="Microsoft YaHei" panose="020B0503020204020204" pitchFamily="34" charset="-122"/>
                <a:ea typeface="Microsoft YaHei" panose="020B0503020204020204" pitchFamily="34" charset="-122"/>
              </a:rPr>
              <a:t>Experienced coaches, professional training ground, so that each student can get formal guidance and practice</a:t>
            </a:r>
            <a:endParaRPr lang="en-US" altLang="zh-CN" sz="1600" dirty="0" smtClean="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zh-CN" altLang="en-US" sz="1600" dirty="0" smtClean="0">
                <a:latin typeface="Microsoft YaHei" panose="020B0503020204020204" pitchFamily="34" charset="-122"/>
                <a:ea typeface="Microsoft YaHei" panose="020B0503020204020204" pitchFamily="34" charset="-122"/>
              </a:rPr>
              <a:t>模</a:t>
            </a:r>
            <a:r>
              <a:rPr lang="zh-CN" altLang="en-US" sz="1600" dirty="0">
                <a:latin typeface="Microsoft YaHei" panose="020B0503020204020204" pitchFamily="34" charset="-122"/>
                <a:ea typeface="Microsoft YaHei" panose="020B0503020204020204" pitchFamily="34" charset="-122"/>
              </a:rPr>
              <a:t>拟实战比赛，无论学员是初次接触此项运动还是对高尔夫已有一定了解，都能够在严格的操练过程中对标准动作</a:t>
            </a:r>
            <a:r>
              <a:rPr lang="zh-CN" altLang="en-US" sz="1600" dirty="0" smtClean="0">
                <a:latin typeface="Microsoft YaHei" panose="020B0503020204020204" pitchFamily="34" charset="-122"/>
                <a:ea typeface="Microsoft YaHei" panose="020B0503020204020204" pitchFamily="34" charset="-122"/>
              </a:rPr>
              <a:t>有</a:t>
            </a:r>
            <a:r>
              <a:rPr lang="zh-CN" altLang="en-US" sz="1600" dirty="0">
                <a:latin typeface="Microsoft YaHei" panose="020B0503020204020204" pitchFamily="34" charset="-122"/>
                <a:ea typeface="Microsoft YaHei" panose="020B0503020204020204" pitchFamily="34" charset="-122"/>
              </a:rPr>
              <a:t>深</a:t>
            </a:r>
            <a:r>
              <a:rPr lang="zh-CN" altLang="en-US" sz="1600" dirty="0" smtClean="0">
                <a:latin typeface="Microsoft YaHei" panose="020B0503020204020204" pitchFamily="34" charset="-122"/>
                <a:ea typeface="Microsoft YaHei" panose="020B0503020204020204" pitchFamily="34" charset="-122"/>
              </a:rPr>
              <a:t>刻的领悟</a:t>
            </a:r>
            <a:endParaRPr lang="zh-CN" altLang="en-US" sz="1600" dirty="0" smtClean="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en-US" sz="1600" dirty="0">
                <a:latin typeface="Microsoft YaHei" panose="020B0503020204020204" pitchFamily="34" charset="-122"/>
                <a:ea typeface="Microsoft YaHei" panose="020B0503020204020204" pitchFamily="34" charset="-122"/>
              </a:rPr>
              <a:t>Simulated live game, regardless of whether the students are first contact with the sport or golf has a certain understanding, can be in the strict exercise process on the standard action has a profound understanding</a:t>
            </a:r>
            <a:endParaRPr lang="en-US" sz="1600" dirty="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zh-CN" altLang="en-US" sz="1600" dirty="0" smtClean="0">
                <a:latin typeface="Microsoft YaHei" panose="020B0503020204020204" pitchFamily="34" charset="-122"/>
                <a:ea typeface="Microsoft YaHei" panose="020B0503020204020204" pitchFamily="34" charset="-122"/>
              </a:rPr>
              <a:t>学</a:t>
            </a:r>
            <a:r>
              <a:rPr lang="zh-CN" altLang="en-US" sz="1600" dirty="0">
                <a:latin typeface="Microsoft YaHei" panose="020B0503020204020204" pitchFamily="34" charset="-122"/>
                <a:ea typeface="Microsoft YaHei" panose="020B0503020204020204" pitchFamily="34" charset="-122"/>
              </a:rPr>
              <a:t>习</a:t>
            </a:r>
            <a:r>
              <a:rPr lang="en-US" sz="1600" dirty="0">
                <a:latin typeface="Microsoft YaHei" panose="020B0503020204020204" pitchFamily="34" charset="-122"/>
                <a:ea typeface="Microsoft YaHei" panose="020B0503020204020204" pitchFamily="34" charset="-122"/>
              </a:rPr>
              <a:t>ESL</a:t>
            </a:r>
            <a:r>
              <a:rPr lang="zh-CN" altLang="en-US" sz="1600" dirty="0">
                <a:latin typeface="Microsoft YaHei" panose="020B0503020204020204" pitchFamily="34" charset="-122"/>
                <a:ea typeface="Microsoft YaHei" panose="020B0503020204020204" pitchFamily="34" charset="-122"/>
              </a:rPr>
              <a:t>英语课程，掌握高尔夫实用专业术语</a:t>
            </a:r>
            <a:endParaRPr lang="zh-CN" altLang="en-US" sz="1600" dirty="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en-US" sz="1600" dirty="0">
                <a:latin typeface="Microsoft YaHei" panose="020B0503020204020204" pitchFamily="34" charset="-122"/>
                <a:ea typeface="Microsoft YaHei" panose="020B0503020204020204" pitchFamily="34" charset="-122"/>
              </a:rPr>
              <a:t>Learn ESL English courses and master practical technical terms for golf</a:t>
            </a:r>
            <a:endParaRPr lang="en-US" altLang="zh-CN" sz="1600" dirty="0" smtClean="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zh-CN" altLang="en-US" sz="1600" dirty="0" smtClean="0">
                <a:latin typeface="Microsoft YaHei" panose="020B0503020204020204" pitchFamily="34" charset="-122"/>
                <a:ea typeface="Microsoft YaHei" panose="020B0503020204020204" pitchFamily="34" charset="-122"/>
              </a:rPr>
              <a:t>训</a:t>
            </a:r>
            <a:r>
              <a:rPr lang="zh-CN" altLang="en-US" sz="1600" dirty="0">
                <a:latin typeface="Microsoft YaHei" panose="020B0503020204020204" pitchFamily="34" charset="-122"/>
                <a:ea typeface="Microsoft YaHei" panose="020B0503020204020204" pitchFamily="34" charset="-122"/>
              </a:rPr>
              <a:t>练之余，深度走访美国中部及东部的六所城市以及顶级高校（哈佛、麻省理工），感受美国最繁华的城市魅力以及高等院校校园氛围，为未来埋下梦想的种子</a:t>
            </a:r>
            <a:endParaRPr lang="en-US" altLang="en-US" sz="1600" dirty="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en-US" altLang="zh-CN" sz="1600" dirty="0" smtClean="0">
                <a:latin typeface="Microsoft YaHei" panose="020B0503020204020204" pitchFamily="34" charset="-122"/>
                <a:ea typeface="Microsoft YaHei" panose="020B0503020204020204" pitchFamily="34" charset="-122"/>
              </a:rPr>
              <a:t>In addition to training, visit six cities in the central and eastern United States, as well as top universities (Harvard, MIT), and experience the charm of America's busiest cities and the atmosphere of college campuses, so that the seeds of a dream for the future</a:t>
            </a:r>
            <a:endParaRPr lang="en-US" altLang="zh-CN" sz="1600" dirty="0" smtClean="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zh-CN" altLang="en-US" sz="1600" dirty="0" smtClean="0">
                <a:latin typeface="Microsoft YaHei" panose="020B0503020204020204" pitchFamily="34" charset="-122"/>
                <a:ea typeface="Microsoft YaHei" panose="020B0503020204020204" pitchFamily="34" charset="-122"/>
              </a:rPr>
              <a:t>入</a:t>
            </a:r>
            <a:r>
              <a:rPr lang="zh-CN" altLang="en-US" sz="1600" dirty="0">
                <a:latin typeface="Microsoft YaHei" panose="020B0503020204020204" pitchFamily="34" charset="-122"/>
                <a:ea typeface="Microsoft YaHei" panose="020B0503020204020204" pitchFamily="34" charset="-122"/>
              </a:rPr>
              <a:t>住达拉斯的寄宿家庭，接触美国本土生活，融入美语环境，储备海外独立生活能力</a:t>
            </a:r>
            <a:endParaRPr lang="zh-CN" altLang="en-US" sz="1600" dirty="0">
              <a:latin typeface="Microsoft YaHei" panose="020B0503020204020204" pitchFamily="34" charset="-122"/>
              <a:ea typeface="Microsoft YaHei" panose="020B0503020204020204" pitchFamily="34" charset="-122"/>
            </a:endParaRPr>
          </a:p>
          <a:p>
            <a:pPr marL="285750" lvl="0" indent="-285750" algn="just">
              <a:buFont typeface="Wingdings" panose="05000000000000000000" pitchFamily="2" charset="2"/>
              <a:buChar char="§"/>
            </a:pPr>
            <a:r>
              <a:rPr lang="en-US" sz="1600" dirty="0">
                <a:latin typeface="Microsoft YaHei" panose="020B0503020204020204" pitchFamily="34" charset="-122"/>
                <a:ea typeface="Microsoft YaHei" panose="020B0503020204020204" pitchFamily="34" charset="-122"/>
              </a:rPr>
              <a:t>Stay with a host family in Dallas, get in touch with the Native American life, integrate into the American language environment, and reserve the ability to live independently overseas</a:t>
            </a:r>
            <a:endParaRPr lang="en-US" sz="1600" dirty="0">
              <a:latin typeface="Microsoft YaHei" panose="020B0503020204020204" pitchFamily="34" charset="-122"/>
              <a:ea typeface="Microsoft YaHei" panose="020B0503020204020204" pitchFamily="34" charset="-122"/>
            </a:endParaRPr>
          </a:p>
          <a:p>
            <a:endParaRPr lang="en-US" sz="1600" dirty="0">
              <a:latin typeface="Microsoft YaHei" panose="020B0503020204020204" pitchFamily="34" charset="-122"/>
              <a:ea typeface="Microsoft YaHei" panose="020B0503020204020204" pitchFamily="34"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sp>
        <p:nvSpPr>
          <p:cNvPr id="4" name="TextBox 3"/>
          <p:cNvSpPr txBox="1"/>
          <p:nvPr/>
        </p:nvSpPr>
        <p:spPr>
          <a:xfrm>
            <a:off x="904240" y="706120"/>
            <a:ext cx="4558030" cy="1076325"/>
          </a:xfrm>
          <a:prstGeom prst="rect">
            <a:avLst/>
          </a:prstGeom>
          <a:noFill/>
        </p:spPr>
        <p:txBody>
          <a:bodyPr wrap="square" rtlCol="0">
            <a:spAutoFit/>
          </a:bodyPr>
          <a:lstStyle/>
          <a:p>
            <a:r>
              <a:rPr lang="zh-CN" altLang="en-US" sz="3200" b="1" dirty="0" smtClean="0"/>
              <a:t>夏令营日程安排</a:t>
            </a:r>
            <a:endParaRPr lang="zh-CN" altLang="en-US" sz="3200" b="1" dirty="0" smtClean="0"/>
          </a:p>
          <a:p>
            <a:r>
              <a:rPr lang="en-US" sz="3200" b="1" dirty="0"/>
              <a:t>Summer Camp Schedule</a:t>
            </a:r>
            <a:endParaRPr lang="en-US" sz="3200" b="1" dirty="0"/>
          </a:p>
        </p:txBody>
      </p:sp>
      <p:sp>
        <p:nvSpPr>
          <p:cNvPr id="5" name="TextBox 4"/>
          <p:cNvSpPr txBox="1"/>
          <p:nvPr/>
        </p:nvSpPr>
        <p:spPr>
          <a:xfrm>
            <a:off x="387985" y="1782445"/>
            <a:ext cx="11144885" cy="2584450"/>
          </a:xfrm>
          <a:prstGeom prst="rect">
            <a:avLst/>
          </a:prstGeom>
          <a:noFill/>
        </p:spPr>
        <p:txBody>
          <a:bodyPr wrap="square" rtlCol="0">
            <a:spAutoFit/>
          </a:bodyPr>
          <a:lstStyle/>
          <a:p>
            <a:pPr marL="285750" indent="-285750">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夏令</a:t>
            </a:r>
            <a:r>
              <a:rPr lang="zh-CN" altLang="en-US" dirty="0" smtClean="0">
                <a:latin typeface="Microsoft YaHei" panose="020B0503020204020204" pitchFamily="34" charset="-122"/>
                <a:ea typeface="Microsoft YaHei" panose="020B0503020204020204" pitchFamily="34" charset="-122"/>
              </a:rPr>
              <a:t>营的前半部分学生会在达拉斯进行高尔夫球训练以及</a:t>
            </a:r>
            <a:r>
              <a:rPr lang="en-US" altLang="zh-CN" dirty="0" smtClean="0">
                <a:latin typeface="Microsoft YaHei" panose="020B0503020204020204" pitchFamily="34" charset="-122"/>
                <a:ea typeface="Microsoft YaHei" panose="020B0503020204020204" pitchFamily="34" charset="-122"/>
              </a:rPr>
              <a:t>ESL</a:t>
            </a:r>
            <a:r>
              <a:rPr lang="zh-CN" altLang="en-US" dirty="0" smtClean="0">
                <a:latin typeface="Microsoft YaHei" panose="020B0503020204020204" pitchFamily="34" charset="-122"/>
                <a:ea typeface="Microsoft YaHei" panose="020B0503020204020204" pitchFamily="34" charset="-122"/>
              </a:rPr>
              <a:t>英语及文化教学。其中还会设有参观和交流的活动，如参观美国牛仔文化重镇</a:t>
            </a:r>
            <a:r>
              <a:rPr lang="en-US" altLang="zh-CN" dirty="0" smtClean="0">
                <a:latin typeface="Microsoft YaHei" panose="020B0503020204020204" pitchFamily="34" charset="-122"/>
                <a:ea typeface="Microsoft YaHei" panose="020B0503020204020204" pitchFamily="34" charset="-122"/>
              </a:rPr>
              <a:t>Fort Worth</a:t>
            </a:r>
            <a:r>
              <a:rPr lang="zh-CN" altLang="en-US" dirty="0" smtClean="0">
                <a:latin typeface="Microsoft YaHei" panose="020B0503020204020204" pitchFamily="34" charset="-122"/>
                <a:ea typeface="Microsoft YaHei" panose="020B0503020204020204" pitchFamily="34" charset="-122"/>
              </a:rPr>
              <a:t>，参观达拉斯市政厅并与达拉斯市长交流互动等。</a:t>
            </a:r>
            <a:endParaRPr lang="zh-CN" altLang="en-US"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pitchFamily="2" charset="2"/>
              <a:buChar char="§"/>
            </a:pPr>
            <a:r>
              <a:rPr lang="en-US" altLang="zh-CN" dirty="0" smtClean="0">
                <a:latin typeface="Microsoft YaHei" panose="020B0503020204020204" pitchFamily="34" charset="-122"/>
                <a:ea typeface="Microsoft YaHei" panose="020B0503020204020204" pitchFamily="34" charset="-122"/>
              </a:rPr>
              <a:t>The first half of the camp will be in Dallas for golf training and ESL English and culture teaching. There will also be visits and exchanges, such as a visit to Fort Worth, a major American cowboy culture town, a visit to Dallas City Hall and an interaction with the mayor of Dallas.</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pitchFamily="2" charset="2"/>
              <a:buChar char="§"/>
            </a:pPr>
            <a:endParaRPr lang="en-US" dirty="0">
              <a:latin typeface="Microsoft YaHei" panose="020B0503020204020204" pitchFamily="34" charset="-122"/>
              <a:ea typeface="Microsoft YaHei" panose="020B0503020204020204" pitchFamily="34" charset="-122"/>
            </a:endParaRPr>
          </a:p>
          <a:p>
            <a:pPr marL="285750" indent="-285750">
              <a:buFont typeface="Wingdings" panose="05000000000000000000" pitchFamily="2" charset="2"/>
              <a:buChar char="§"/>
            </a:pPr>
            <a:r>
              <a:rPr lang="zh-CN" altLang="en-US" dirty="0">
                <a:latin typeface="Microsoft YaHei" panose="020B0503020204020204" pitchFamily="34" charset="-122"/>
                <a:ea typeface="Microsoft YaHei" panose="020B0503020204020204" pitchFamily="34" charset="-122"/>
              </a:rPr>
              <a:t>夏令</a:t>
            </a:r>
            <a:r>
              <a:rPr lang="zh-CN" altLang="en-US" dirty="0" smtClean="0">
                <a:latin typeface="Microsoft YaHei" panose="020B0503020204020204" pitchFamily="34" charset="-122"/>
                <a:ea typeface="Microsoft YaHei" panose="020B0503020204020204" pitchFamily="34" charset="-122"/>
              </a:rPr>
              <a:t>营的后半部分是美国东北部六日游，沿途会游览纽约、费城、华盛顿、尼亚加拉瀑布、波士顿等城市。</a:t>
            </a:r>
            <a:endParaRPr lang="zh-CN" altLang="en-US"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pitchFamily="2" charset="2"/>
              <a:buChar char="§"/>
            </a:pPr>
            <a:r>
              <a:rPr lang="en-US" dirty="0">
                <a:latin typeface="Microsoft YaHei" panose="020B0503020204020204" pitchFamily="34" charset="-122"/>
                <a:ea typeface="Microsoft YaHei" panose="020B0503020204020204" pitchFamily="34" charset="-122"/>
              </a:rPr>
              <a:t>The second half of the camp is a six-day tour of the Northeast, with tours of New York, Philadelphia, Washington, Niagara Falls, Boston and other cities along the way.</a:t>
            </a:r>
            <a:endParaRPr lang="en-US" dirty="0">
              <a:latin typeface="Microsoft YaHei" panose="020B0503020204020204" pitchFamily="34" charset="-122"/>
              <a:ea typeface="Microsoft YaHei" panose="020B0503020204020204" pitchFamily="34" charset="-122"/>
            </a:endParaRPr>
          </a:p>
        </p:txBody>
      </p:sp>
      <p:pic>
        <p:nvPicPr>
          <p:cNvPr id="16390" name="Picture 6" descr="Image result for new yor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530" y="4580890"/>
            <a:ext cx="4837430" cy="21818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6394" name="Picture 10" descr="Image result for 华盛顿"/>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9685" y="4580890"/>
            <a:ext cx="3006725" cy="21831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16396" name="Picture 12" descr="Image result for 波士顿"/>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41290" y="4579620"/>
            <a:ext cx="3378200" cy="218313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sp>
        <p:nvSpPr>
          <p:cNvPr id="4" name="TextBox 3"/>
          <p:cNvSpPr txBox="1"/>
          <p:nvPr/>
        </p:nvSpPr>
        <p:spPr>
          <a:xfrm>
            <a:off x="2557463" y="585788"/>
            <a:ext cx="5414962" cy="583565"/>
          </a:xfrm>
          <a:prstGeom prst="rect">
            <a:avLst/>
          </a:prstGeom>
          <a:noFill/>
        </p:spPr>
        <p:txBody>
          <a:bodyPr wrap="square" rtlCol="0">
            <a:spAutoFit/>
          </a:bodyPr>
          <a:lstStyle/>
          <a:p>
            <a:r>
              <a:rPr lang="zh-CN" altLang="en-US" sz="3200" b="1" dirty="0"/>
              <a:t>引领每日高尔夫课</a:t>
            </a:r>
            <a:r>
              <a:rPr lang="zh-CN" altLang="en-US" sz="3200" b="1" dirty="0" smtClean="0"/>
              <a:t>程安</a:t>
            </a:r>
            <a:r>
              <a:rPr lang="zh-CN" altLang="en-US" sz="3200" b="1" dirty="0"/>
              <a:t>排</a:t>
            </a:r>
            <a:endParaRPr lang="en-US" sz="3200" b="1" dirty="0"/>
          </a:p>
        </p:txBody>
      </p:sp>
      <p:sp>
        <p:nvSpPr>
          <p:cNvPr id="7" name="TextBox 6"/>
          <p:cNvSpPr txBox="1"/>
          <p:nvPr/>
        </p:nvSpPr>
        <p:spPr>
          <a:xfrm>
            <a:off x="1277299" y="6136958"/>
            <a:ext cx="10051850" cy="369332"/>
          </a:xfrm>
          <a:prstGeom prst="rect">
            <a:avLst/>
          </a:prstGeom>
          <a:noFill/>
        </p:spPr>
        <p:txBody>
          <a:bodyPr wrap="square" rtlCol="0">
            <a:spAutoFit/>
          </a:bodyPr>
          <a:lstStyle/>
          <a:p>
            <a:r>
              <a:rPr lang="zh-CN" altLang="en-US" dirty="0">
                <a:latin typeface="Microsoft YaHei" panose="020B0503020204020204" pitchFamily="34" charset="-122"/>
                <a:ea typeface="Microsoft YaHei" panose="020B0503020204020204" pitchFamily="34" charset="-122"/>
              </a:rPr>
              <a:t>注：每周最后一天上午的高尔夫球训练改为</a:t>
            </a:r>
            <a:r>
              <a:rPr lang="en-US" dirty="0">
                <a:latin typeface="Microsoft YaHei" panose="020B0503020204020204" pitchFamily="34" charset="-122"/>
                <a:ea typeface="Microsoft YaHei" panose="020B0503020204020204" pitchFamily="34" charset="-122"/>
              </a:rPr>
              <a:t>9</a:t>
            </a:r>
            <a:r>
              <a:rPr lang="zh-CN" altLang="en-US" dirty="0">
                <a:latin typeface="Microsoft YaHei" panose="020B0503020204020204" pitchFamily="34" charset="-122"/>
                <a:ea typeface="Microsoft YaHei" panose="020B0503020204020204" pitchFamily="34" charset="-122"/>
              </a:rPr>
              <a:t>洞高尔夫球实战教学及比赛</a:t>
            </a:r>
            <a:r>
              <a:rPr lang="en-US" dirty="0">
                <a:latin typeface="Microsoft YaHei" panose="020B0503020204020204" pitchFamily="34" charset="-122"/>
                <a:ea typeface="Microsoft YaHei" panose="020B0503020204020204" pitchFamily="34" charset="-122"/>
              </a:rPr>
              <a:t>. </a:t>
            </a:r>
            <a:r>
              <a:rPr lang="zh-CN" altLang="en-US" dirty="0">
                <a:latin typeface="Microsoft YaHei" panose="020B0503020204020204" pitchFamily="34" charset="-122"/>
                <a:ea typeface="Microsoft YaHei" panose="020B0503020204020204" pitchFamily="34" charset="-122"/>
              </a:rPr>
              <a:t>体验高尔夫下场的乐趣</a:t>
            </a:r>
            <a:r>
              <a:rPr lang="zh-CN" altLang="en-US" dirty="0" smtClean="0">
                <a:latin typeface="Microsoft YaHei" panose="020B0503020204020204" pitchFamily="34" charset="-122"/>
                <a:ea typeface="Microsoft YaHei" panose="020B0503020204020204" pitchFamily="34" charset="-122"/>
              </a:rPr>
              <a:t>。</a:t>
            </a:r>
            <a:endParaRPr lang="en-US" dirty="0">
              <a:latin typeface="Microsoft YaHei" panose="020B0503020204020204" pitchFamily="34" charset="-122"/>
              <a:ea typeface="Microsoft YaHei" panose="020B0503020204020204" pitchFamily="34" charset="-122"/>
            </a:endParaRPr>
          </a:p>
        </p:txBody>
      </p:sp>
      <p:pic>
        <p:nvPicPr>
          <p:cNvPr id="9" name="Picture 8"/>
          <p:cNvPicPr>
            <a:picLocks noChangeAspect="1"/>
          </p:cNvPicPr>
          <p:nvPr/>
        </p:nvPicPr>
        <p:blipFill rotWithShape="1">
          <a:blip r:embed="rId3"/>
          <a:srcRect l="25682" t="31532" r="22447" b="27992"/>
          <a:stretch>
            <a:fillRect/>
          </a:stretch>
        </p:blipFill>
        <p:spPr>
          <a:xfrm>
            <a:off x="1069975" y="1496695"/>
            <a:ext cx="10051415" cy="4351655"/>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sp>
        <p:nvSpPr>
          <p:cNvPr id="4" name="TextBox 3"/>
          <p:cNvSpPr txBox="1"/>
          <p:nvPr/>
        </p:nvSpPr>
        <p:spPr>
          <a:xfrm>
            <a:off x="2540635" y="537210"/>
            <a:ext cx="7111365" cy="583565"/>
          </a:xfrm>
          <a:prstGeom prst="rect">
            <a:avLst/>
          </a:prstGeom>
          <a:noFill/>
        </p:spPr>
        <p:txBody>
          <a:bodyPr wrap="square" rtlCol="0">
            <a:spAutoFit/>
          </a:bodyPr>
          <a:lstStyle/>
          <a:p>
            <a:r>
              <a:rPr lang="zh-CN" altLang="en-US" sz="3200" b="1" dirty="0"/>
              <a:t>L</a:t>
            </a:r>
            <a:r>
              <a:rPr lang="en-US" altLang="zh-CN" sz="3200" b="1" dirty="0"/>
              <a:t>toL</a:t>
            </a:r>
            <a:r>
              <a:rPr lang="zh-CN" altLang="en-US" sz="3200" b="1" dirty="0"/>
              <a:t> the </a:t>
            </a:r>
            <a:r>
              <a:rPr lang="en-US" altLang="zh-CN" sz="3200" b="1" dirty="0"/>
              <a:t>D</a:t>
            </a:r>
            <a:r>
              <a:rPr lang="zh-CN" altLang="en-US" sz="3200" b="1" dirty="0"/>
              <a:t>aily </a:t>
            </a:r>
            <a:r>
              <a:rPr lang="en-US" altLang="zh-CN" sz="3200" b="1" dirty="0"/>
              <a:t>G</a:t>
            </a:r>
            <a:r>
              <a:rPr lang="zh-CN" altLang="en-US" sz="3200" b="1" dirty="0"/>
              <a:t>olf </a:t>
            </a:r>
            <a:r>
              <a:rPr lang="en-US" altLang="zh-CN" sz="3200" b="1" dirty="0"/>
              <a:t>C</a:t>
            </a:r>
            <a:r>
              <a:rPr lang="zh-CN" altLang="en-US" sz="3200" b="1" dirty="0"/>
              <a:t>ourse </a:t>
            </a:r>
            <a:r>
              <a:rPr lang="en-US" altLang="zh-CN" sz="3200" b="1" dirty="0"/>
              <a:t>S</a:t>
            </a:r>
            <a:r>
              <a:rPr lang="en-US" altLang="zh-CN" sz="3200" b="1" dirty="0"/>
              <a:t>chelduel</a:t>
            </a:r>
            <a:endParaRPr lang="en-US" altLang="zh-CN" sz="3200" b="1" dirty="0"/>
          </a:p>
        </p:txBody>
      </p:sp>
      <p:sp>
        <p:nvSpPr>
          <p:cNvPr id="7" name="TextBox 6"/>
          <p:cNvSpPr txBox="1"/>
          <p:nvPr/>
        </p:nvSpPr>
        <p:spPr>
          <a:xfrm>
            <a:off x="1173159" y="5884228"/>
            <a:ext cx="10051850" cy="645160"/>
          </a:xfrm>
          <a:prstGeom prst="rect">
            <a:avLst/>
          </a:prstGeom>
          <a:noFill/>
        </p:spPr>
        <p:txBody>
          <a:bodyPr wrap="square" rtlCol="0">
            <a:spAutoFit/>
          </a:bodyPr>
          <a:lstStyle/>
          <a:p>
            <a:r>
              <a:rPr lang="en-US" dirty="0">
                <a:latin typeface="Microsoft YaHei" panose="020B0503020204020204" pitchFamily="34" charset="-122"/>
                <a:ea typeface="Microsoft YaHei" panose="020B0503020204020204" pitchFamily="34" charset="-122"/>
              </a:rPr>
              <a:t>Note:  Golf training on the last morning of each week is changed to 9-hole golf practice   </a:t>
            </a:r>
            <a:endParaRPr lang="en-US" dirty="0">
              <a:latin typeface="Microsoft YaHei" panose="020B0503020204020204" pitchFamily="34" charset="-122"/>
              <a:ea typeface="Microsoft YaHei" panose="020B0503020204020204" pitchFamily="34" charset="-122"/>
            </a:endParaRPr>
          </a:p>
          <a:p>
            <a:r>
              <a:rPr lang="en-US" dirty="0">
                <a:latin typeface="Microsoft YaHei" panose="020B0503020204020204" pitchFamily="34" charset="-122"/>
                <a:ea typeface="Microsoft YaHei" panose="020B0503020204020204" pitchFamily="34" charset="-122"/>
              </a:rPr>
              <a:t>           and tournaments. Experience the fun of golf.</a:t>
            </a:r>
            <a:endParaRPr lang="en-US" dirty="0">
              <a:latin typeface="Microsoft YaHei" panose="020B0503020204020204" pitchFamily="34" charset="-122"/>
              <a:ea typeface="Microsoft YaHei" panose="020B0503020204020204" pitchFamily="34" charset="-122"/>
            </a:endParaRPr>
          </a:p>
        </p:txBody>
      </p:sp>
      <p:sp>
        <p:nvSpPr>
          <p:cNvPr id="5" name="TextBox 3"/>
          <p:cNvSpPr txBox="1"/>
          <p:nvPr/>
        </p:nvSpPr>
        <p:spPr>
          <a:xfrm>
            <a:off x="1007745" y="1890395"/>
            <a:ext cx="10589895" cy="3476625"/>
          </a:xfrm>
          <a:prstGeom prst="rect">
            <a:avLst/>
          </a:prstGeom>
          <a:noFill/>
        </p:spPr>
        <p:txBody>
          <a:bodyPr wrap="square" rtlCol="0">
            <a:spAutoFit/>
          </a:bodyPr>
          <a:p>
            <a:r>
              <a:rPr lang="en-US" altLang="zh-CN" sz="2000" dirty="0"/>
              <a:t>8:30 - 8:50    Golf Course Collections, Grouping</a:t>
            </a:r>
            <a:endParaRPr lang="en-US" altLang="zh-CN" sz="2000" dirty="0"/>
          </a:p>
          <a:p>
            <a:r>
              <a:rPr lang="en-US" altLang="zh-CN" sz="2000" dirty="0"/>
              <a:t>9:00 - 12:00  Golf teaching content: Full swing, Putter , Cut rod, Pick up rod and bunker ball play.</a:t>
            </a:r>
            <a:endParaRPr lang="en-US" altLang="zh-CN" sz="2000" dirty="0"/>
          </a:p>
          <a:p>
            <a:r>
              <a:rPr lang="en-US" altLang="zh-CN" sz="2000" dirty="0"/>
              <a:t>                     Golf green putting practice and intensive practice, looking for hitting, learning to see the   </a:t>
            </a:r>
            <a:endParaRPr lang="en-US" altLang="zh-CN" sz="2000" dirty="0"/>
          </a:p>
          <a:p>
            <a:r>
              <a:rPr lang="en-US" altLang="zh-CN" sz="2000" dirty="0"/>
              <a:t>                      line,  repairing the green, mastering</a:t>
            </a:r>
            <a:endParaRPr lang="en-US" altLang="zh-CN" sz="2000" dirty="0"/>
          </a:p>
          <a:p>
            <a:r>
              <a:rPr lang="en-US" altLang="zh-CN" sz="2000" dirty="0"/>
              <a:t>12:00 - 12:30 The course ends and the equipment is finished. Students can still ask the coach about </a:t>
            </a:r>
            <a:endParaRPr lang="en-US" altLang="zh-CN" sz="2000" dirty="0"/>
          </a:p>
          <a:p>
            <a:r>
              <a:rPr lang="en-US" altLang="zh-CN" sz="2000" dirty="0"/>
              <a:t>                      golf related issues during this time.</a:t>
            </a:r>
            <a:endParaRPr lang="en-US" altLang="zh-CN" sz="2000" dirty="0"/>
          </a:p>
          <a:p>
            <a:r>
              <a:rPr lang="en-US" altLang="zh-CN" sz="2000" dirty="0"/>
              <a:t>12:30 - 15:00 Lunch break</a:t>
            </a:r>
            <a:endParaRPr lang="en-US" altLang="zh-CN" sz="2000" dirty="0"/>
          </a:p>
          <a:p>
            <a:r>
              <a:rPr lang="en-US" altLang="zh-CN" sz="2000" dirty="0"/>
              <a:t>15:00 - 16:00 Swing video analysis, golf etiquette, golf history, golf rules, golf course knowledge, golf </a:t>
            </a:r>
            <a:endParaRPr lang="en-US" altLang="zh-CN" sz="2000" dirty="0"/>
          </a:p>
          <a:p>
            <a:r>
              <a:rPr lang="en-US" altLang="zh-CN" sz="2000" dirty="0"/>
              <a:t>                      club introduction and club manufacturing</a:t>
            </a:r>
            <a:endParaRPr lang="en-US" altLang="zh-CN" sz="2000" dirty="0"/>
          </a:p>
          <a:p>
            <a:r>
              <a:rPr lang="en-US" altLang="zh-CN" sz="2000" dirty="0"/>
              <a:t>16:00 - 17:00 Psychological quality, physical training</a:t>
            </a:r>
            <a:endParaRPr lang="en-US" altLang="zh-CN" sz="2000" dirty="0"/>
          </a:p>
          <a:p>
            <a:r>
              <a:rPr lang="en-US" altLang="zh-CN" sz="2000" dirty="0"/>
              <a:t>17:00 - 18:00 English learning, including listening, speaking, reading, writing and golf English</a:t>
            </a:r>
            <a:endParaRPr lang="en-US" altLang="zh-CN" sz="20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63015" y="452755"/>
            <a:ext cx="9662160" cy="1014730"/>
          </a:xfrm>
          <a:prstGeom prst="rect">
            <a:avLst/>
          </a:prstGeom>
          <a:noFill/>
        </p:spPr>
        <p:txBody>
          <a:bodyPr wrap="square" rtlCol="0">
            <a:spAutoFit/>
          </a:bodyPr>
          <a:lstStyle/>
          <a:p>
            <a:r>
              <a:rPr lang="zh-CN" altLang="en-US" sz="2800" b="1" dirty="0" smtClean="0"/>
              <a:t>交通、住宿及费用明细</a:t>
            </a:r>
            <a:endParaRPr lang="zh-CN" altLang="en-US" sz="2800" b="1" dirty="0" smtClean="0"/>
          </a:p>
          <a:p>
            <a:r>
              <a:rPr lang="zh-CN" altLang="en-US" sz="2800" b="1" dirty="0" smtClean="0"/>
              <a:t>Details of transportation, accommodation and expenses</a:t>
            </a:r>
            <a:r>
              <a:rPr lang="zh-CN" altLang="en-US" sz="3200" b="1" dirty="0" smtClean="0"/>
              <a:t> </a:t>
            </a:r>
            <a:endParaRPr lang="en-US" sz="3200" b="1" dirty="0"/>
          </a:p>
        </p:txBody>
      </p:sp>
      <p:sp>
        <p:nvSpPr>
          <p:cNvPr id="5" name="TextBox 4"/>
          <p:cNvSpPr txBox="1"/>
          <p:nvPr/>
        </p:nvSpPr>
        <p:spPr>
          <a:xfrm>
            <a:off x="779780" y="1467485"/>
            <a:ext cx="11225530" cy="1568450"/>
          </a:xfrm>
          <a:prstGeom prst="rect">
            <a:avLst/>
          </a:prstGeom>
          <a:noFill/>
        </p:spPr>
        <p:txBody>
          <a:bodyPr wrap="square" rtlCol="0">
            <a:spAutoFit/>
          </a:bodyPr>
          <a:lstStyle/>
          <a:p>
            <a:pPr marL="285750" indent="-285750">
              <a:buFont typeface="Wingdings" panose="05000000000000000000" pitchFamily="2" charset="2"/>
              <a:buChar char="§"/>
            </a:pPr>
            <a:r>
              <a:rPr lang="zh-CN" altLang="en-US" sz="1600" dirty="0">
                <a:latin typeface="Microsoft YaHei" panose="020B0503020204020204" pitchFamily="34" charset="-122"/>
                <a:ea typeface="Microsoft YaHei" panose="020B0503020204020204" pitchFamily="34" charset="-122"/>
              </a:rPr>
              <a:t>交</a:t>
            </a:r>
            <a:r>
              <a:rPr lang="zh-CN" altLang="en-US" sz="1600" dirty="0" smtClean="0">
                <a:latin typeface="Microsoft YaHei" panose="020B0503020204020204" pitchFamily="34" charset="-122"/>
                <a:ea typeface="Microsoft YaHei" panose="020B0503020204020204" pitchFamily="34" charset="-122"/>
              </a:rPr>
              <a:t>通：</a:t>
            </a:r>
            <a:r>
              <a:rPr lang="zh-CN" altLang="en-US" sz="1600" dirty="0">
                <a:latin typeface="Microsoft YaHei" panose="020B0503020204020204" pitchFamily="34" charset="-122"/>
                <a:ea typeface="Microsoft YaHei" panose="020B0503020204020204" pitchFamily="34" charset="-122"/>
              </a:rPr>
              <a:t>美国境内交通采用旅游空调巴</a:t>
            </a:r>
            <a:r>
              <a:rPr lang="zh-CN" altLang="en-US" sz="1600" dirty="0" smtClean="0">
                <a:latin typeface="Microsoft YaHei" panose="020B0503020204020204" pitchFamily="34" charset="-122"/>
                <a:ea typeface="Microsoft YaHei" panose="020B0503020204020204" pitchFamily="34" charset="-122"/>
              </a:rPr>
              <a:t>士</a:t>
            </a:r>
            <a:endParaRPr lang="zh-CN" altLang="en-US" sz="1600"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pitchFamily="2" charset="2"/>
              <a:buChar char="§"/>
            </a:pPr>
            <a:r>
              <a:rPr lang="en-US" altLang="zh-CN" sz="1600" dirty="0" smtClean="0">
                <a:latin typeface="Microsoft YaHei" panose="020B0503020204020204" pitchFamily="34" charset="-122"/>
                <a:ea typeface="Microsoft YaHei" panose="020B0503020204020204" pitchFamily="34" charset="-122"/>
              </a:rPr>
              <a:t>Transportation: Travel-air-conditioned buses for traffic in the U.S.</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pitchFamily="2" charset="2"/>
              <a:buChar char="§"/>
            </a:pPr>
            <a:r>
              <a:rPr lang="zh-CN" altLang="en-US" sz="1600" dirty="0">
                <a:latin typeface="Microsoft YaHei" panose="020B0503020204020204" pitchFamily="34" charset="-122"/>
                <a:ea typeface="Microsoft YaHei" panose="020B0503020204020204" pitchFamily="34" charset="-122"/>
              </a:rPr>
              <a:t>住宿：学习期间住宿安排在美国寄宿家庭，两人一个房间</a:t>
            </a:r>
            <a:r>
              <a:rPr lang="en-US" sz="1600" dirty="0">
                <a:latin typeface="Microsoft YaHei" panose="020B0503020204020204" pitchFamily="34" charset="-122"/>
                <a:ea typeface="Microsoft YaHei" panose="020B0503020204020204" pitchFamily="34" charset="-122"/>
              </a:rPr>
              <a:t>(</a:t>
            </a:r>
            <a:r>
              <a:rPr lang="zh-CN" altLang="en-US" sz="1600" dirty="0">
                <a:latin typeface="Microsoft YaHei" panose="020B0503020204020204" pitchFamily="34" charset="-122"/>
                <a:ea typeface="Microsoft YaHei" panose="020B0503020204020204" pitchFamily="34" charset="-122"/>
              </a:rPr>
              <a:t>或本地</a:t>
            </a:r>
            <a:r>
              <a:rPr lang="en-US" sz="1600" dirty="0">
                <a:latin typeface="Microsoft YaHei" panose="020B0503020204020204" pitchFamily="34" charset="-122"/>
                <a:ea typeface="Microsoft YaHei" panose="020B0503020204020204" pitchFamily="34" charset="-122"/>
              </a:rPr>
              <a:t>Hotel)</a:t>
            </a:r>
            <a:r>
              <a:rPr lang="zh-CN" altLang="en-US" sz="1600" dirty="0" smtClean="0">
                <a:latin typeface="Microsoft YaHei" panose="020B0503020204020204" pitchFamily="34" charset="-122"/>
                <a:ea typeface="Microsoft YaHei" panose="020B0503020204020204" pitchFamily="34" charset="-122"/>
              </a:rPr>
              <a:t>；  旅</a:t>
            </a:r>
            <a:r>
              <a:rPr lang="zh-CN" altLang="en-US" sz="1600" dirty="0">
                <a:latin typeface="Microsoft YaHei" panose="020B0503020204020204" pitchFamily="34" charset="-122"/>
                <a:ea typeface="Microsoft YaHei" panose="020B0503020204020204" pitchFamily="34" charset="-122"/>
              </a:rPr>
              <a:t>游期间</a:t>
            </a:r>
            <a:r>
              <a:rPr lang="zh-CN" altLang="en-US" sz="1600" dirty="0" smtClean="0">
                <a:latin typeface="Microsoft YaHei" panose="020B0503020204020204" pitchFamily="34" charset="-122"/>
                <a:ea typeface="Microsoft YaHei" panose="020B0503020204020204" pitchFamily="34" charset="-122"/>
              </a:rPr>
              <a:t>住宿</a:t>
            </a:r>
            <a:r>
              <a:rPr lang="zh-CN" altLang="en-US" sz="1600" dirty="0">
                <a:latin typeface="Microsoft YaHei" panose="020B0503020204020204" pitchFamily="34" charset="-122"/>
                <a:ea typeface="Microsoft YaHei" panose="020B0503020204020204" pitchFamily="34" charset="-122"/>
              </a:rPr>
              <a:t>安排入住</a:t>
            </a:r>
            <a:r>
              <a:rPr lang="en-US" sz="1600" dirty="0">
                <a:latin typeface="Microsoft YaHei" panose="020B0503020204020204" pitchFamily="34" charset="-122"/>
                <a:ea typeface="Microsoft YaHei" panose="020B0503020204020204" pitchFamily="34" charset="-122"/>
              </a:rPr>
              <a:t> </a:t>
            </a:r>
            <a:r>
              <a:rPr lang="zh-CN" altLang="en-US" sz="1600" dirty="0" smtClean="0">
                <a:latin typeface="Microsoft YaHei" panose="020B0503020204020204" pitchFamily="34" charset="-122"/>
                <a:ea typeface="Microsoft YaHei" panose="020B0503020204020204" pitchFamily="34" charset="-122"/>
              </a:rPr>
              <a:t>美</a:t>
            </a:r>
            <a:r>
              <a:rPr lang="zh-CN" altLang="en-US" sz="1600" dirty="0">
                <a:latin typeface="Microsoft YaHei" panose="020B0503020204020204" pitchFamily="34" charset="-122"/>
                <a:ea typeface="Microsoft YaHei" panose="020B0503020204020204" pitchFamily="34" charset="-122"/>
              </a:rPr>
              <a:t>国知名连锁酒</a:t>
            </a:r>
            <a:r>
              <a:rPr lang="zh-CN" altLang="en-US" sz="1600" dirty="0" smtClean="0">
                <a:latin typeface="Microsoft YaHei" panose="020B0503020204020204" pitchFamily="34" charset="-122"/>
                <a:ea typeface="Microsoft YaHei" panose="020B0503020204020204" pitchFamily="34" charset="-122"/>
              </a:rPr>
              <a:t>店</a:t>
            </a:r>
            <a:endParaRPr lang="zh-CN" altLang="en-US" sz="1600"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pitchFamily="2" charset="2"/>
              <a:buChar char="§"/>
            </a:pPr>
            <a:r>
              <a:rPr lang="en-US" sz="1600" dirty="0">
                <a:latin typeface="Microsoft YaHei" panose="020B0503020204020204" pitchFamily="34" charset="-122"/>
                <a:ea typeface="Microsoft YaHei" panose="020B0503020204020204" pitchFamily="34" charset="-122"/>
              </a:rPr>
              <a:t>Accommodation: Accommodation during study is arranged for a stay-at-home family in the United States, one </a:t>
            </a:r>
            <a:endParaRPr lang="en-US" sz="1600" dirty="0">
              <a:latin typeface="Microsoft YaHei" panose="020B0503020204020204" pitchFamily="34" charset="-122"/>
              <a:ea typeface="Microsoft YaHei" panose="020B0503020204020204" pitchFamily="34" charset="-122"/>
            </a:endParaRPr>
          </a:p>
          <a:p>
            <a:pPr indent="0">
              <a:buFont typeface="Wingdings" panose="05000000000000000000" pitchFamily="2" charset="2"/>
              <a:buNone/>
            </a:pPr>
            <a:r>
              <a:rPr lang="en-US" sz="1600" dirty="0">
                <a:latin typeface="Microsoft YaHei" panose="020B0503020204020204" pitchFamily="34" charset="-122"/>
                <a:ea typeface="Microsoft YaHei" panose="020B0503020204020204" pitchFamily="34" charset="-122"/>
              </a:rPr>
              <a:t>                                 room for two (or a local hotel);</a:t>
            </a:r>
            <a:endParaRPr lang="en-US" sz="1600" dirty="0">
              <a:latin typeface="Microsoft YaHei" panose="020B0503020204020204" pitchFamily="34" charset="-122"/>
              <a:ea typeface="Microsoft YaHei" panose="020B0503020204020204" pitchFamily="34" charset="-122"/>
            </a:endParaRPr>
          </a:p>
          <a:p>
            <a:endParaRPr lang="en-US" sz="1600" dirty="0"/>
          </a:p>
        </p:txBody>
      </p:sp>
      <p:sp>
        <p:nvSpPr>
          <p:cNvPr id="7" name="TextBox 6"/>
          <p:cNvSpPr txBox="1"/>
          <p:nvPr/>
        </p:nvSpPr>
        <p:spPr>
          <a:xfrm>
            <a:off x="779780" y="2762885"/>
            <a:ext cx="11401425" cy="4030980"/>
          </a:xfrm>
          <a:prstGeom prst="rect">
            <a:avLst/>
          </a:prstGeom>
          <a:noFill/>
        </p:spPr>
        <p:txBody>
          <a:bodyPr wrap="square" rtlCol="0">
            <a:spAutoFit/>
          </a:bodyPr>
          <a:lstStyle/>
          <a:p>
            <a:pPr marL="285750" indent="-285750">
              <a:buFont typeface="Wingdings" panose="05000000000000000000" pitchFamily="2" charset="2"/>
              <a:buChar char="§"/>
            </a:pPr>
            <a:r>
              <a:rPr lang="zh-CN" altLang="en-US" sz="1600" dirty="0">
                <a:latin typeface="Microsoft YaHei" panose="020B0503020204020204" pitchFamily="34" charset="-122"/>
                <a:ea typeface="Microsoft YaHei" panose="020B0503020204020204" pitchFamily="34" charset="-122"/>
              </a:rPr>
              <a:t>费用</a:t>
            </a:r>
            <a:r>
              <a:rPr lang="zh-CN" altLang="en-US" sz="1600" dirty="0" smtClean="0">
                <a:latin typeface="Microsoft YaHei" panose="020B0503020204020204" pitchFamily="34" charset="-122"/>
                <a:ea typeface="Microsoft YaHei" panose="020B0503020204020204" pitchFamily="34" charset="-122"/>
              </a:rPr>
              <a:t>：</a:t>
            </a:r>
            <a:r>
              <a:rPr lang="en-US" altLang="zh-CN" sz="1600" dirty="0" smtClean="0">
                <a:latin typeface="Microsoft YaHei" panose="020B0503020204020204" pitchFamily="34" charset="-122"/>
                <a:ea typeface="Microsoft YaHei" panose="020B0503020204020204" pitchFamily="34" charset="-122"/>
              </a:rPr>
              <a:t>1</a:t>
            </a:r>
            <a:r>
              <a:rPr lang="zh-CN" altLang="en-US" sz="1600" dirty="0" smtClean="0">
                <a:latin typeface="Microsoft YaHei" panose="020B0503020204020204" pitchFamily="34" charset="-122"/>
                <a:ea typeface="Microsoft YaHei" panose="020B0503020204020204" pitchFamily="34" charset="-122"/>
              </a:rPr>
              <a:t>周旅游、比赛 </a:t>
            </a:r>
            <a:r>
              <a:rPr lang="en-US" altLang="zh-CN" sz="1600" dirty="0" smtClean="0">
                <a:latin typeface="Microsoft YaHei" panose="020B0503020204020204" pitchFamily="34" charset="-122"/>
                <a:ea typeface="Microsoft YaHei" panose="020B0503020204020204" pitchFamily="34" charset="-122"/>
              </a:rPr>
              <a:t>+ 1</a:t>
            </a:r>
            <a:r>
              <a:rPr lang="zh-CN" altLang="en-US" sz="1600" dirty="0" smtClean="0">
                <a:latin typeface="Microsoft YaHei" panose="020B0503020204020204" pitchFamily="34" charset="-122"/>
                <a:ea typeface="Microsoft YaHei" panose="020B0503020204020204" pitchFamily="34" charset="-122"/>
              </a:rPr>
              <a:t>周高尔夫技能提高训练：</a:t>
            </a:r>
            <a:r>
              <a:rPr lang="en-US" altLang="zh-CN" sz="1600" dirty="0" smtClean="0">
                <a:latin typeface="Microsoft YaHei" panose="020B0503020204020204" pitchFamily="34" charset="-122"/>
                <a:ea typeface="Microsoft YaHei" panose="020B0503020204020204" pitchFamily="34" charset="-122"/>
              </a:rPr>
              <a:t>4200</a:t>
            </a:r>
            <a:r>
              <a:rPr lang="zh-CN" altLang="en-US" sz="1600" dirty="0" smtClean="0">
                <a:latin typeface="Microsoft YaHei" panose="020B0503020204020204" pitchFamily="34" charset="-122"/>
                <a:ea typeface="Microsoft YaHei" panose="020B0503020204020204" pitchFamily="34" charset="-122"/>
              </a:rPr>
              <a:t>美金。 家长费用：</a:t>
            </a:r>
            <a:r>
              <a:rPr lang="en-US" altLang="zh-CN" sz="1600" dirty="0" smtClean="0">
                <a:latin typeface="Microsoft YaHei" panose="020B0503020204020204" pitchFamily="34" charset="-122"/>
                <a:ea typeface="Microsoft YaHei" panose="020B0503020204020204" pitchFamily="34" charset="-122"/>
              </a:rPr>
              <a:t>2800</a:t>
            </a:r>
            <a:r>
              <a:rPr lang="zh-CN" altLang="en-US" sz="1600" dirty="0" smtClean="0">
                <a:latin typeface="Microsoft YaHei" panose="020B0503020204020204" pitchFamily="34" charset="-122"/>
                <a:ea typeface="Microsoft YaHei" panose="020B0503020204020204" pitchFamily="34" charset="-122"/>
              </a:rPr>
              <a:t>美金</a:t>
            </a:r>
            <a:endParaRPr lang="zh-CN" altLang="en-US" sz="1600" dirty="0" smtClean="0">
              <a:latin typeface="Microsoft YaHei" panose="020B0503020204020204" pitchFamily="34" charset="-122"/>
              <a:ea typeface="Microsoft YaHei" panose="020B0503020204020204" pitchFamily="34" charset="-122"/>
            </a:endParaRPr>
          </a:p>
          <a:p>
            <a:pPr indent="0">
              <a:buFont typeface="Wingdings" panose="05000000000000000000" pitchFamily="2" charset="2"/>
              <a:buNone/>
            </a:pPr>
            <a:r>
              <a:rPr lang="zh-CN" altLang="en-US" sz="1600" dirty="0" smtClean="0">
                <a:latin typeface="Microsoft YaHei" panose="020B0503020204020204" pitchFamily="34" charset="-122"/>
                <a:ea typeface="Microsoft YaHei" panose="020B0503020204020204" pitchFamily="34" charset="-122"/>
              </a:rPr>
              <a:t>              </a:t>
            </a:r>
            <a:r>
              <a:rPr lang="en-US" altLang="zh-CN" sz="1600" dirty="0" smtClean="0">
                <a:latin typeface="Microsoft YaHei" panose="020B0503020204020204" pitchFamily="34" charset="-122"/>
                <a:ea typeface="Microsoft YaHei" panose="020B0503020204020204" pitchFamily="34" charset="-122"/>
                <a:sym typeface="+mn-ea"/>
              </a:rPr>
              <a:t>1</a:t>
            </a:r>
            <a:r>
              <a:rPr lang="zh-CN" altLang="en-US" sz="1600" dirty="0" smtClean="0">
                <a:latin typeface="Microsoft YaHei" panose="020B0503020204020204" pitchFamily="34" charset="-122"/>
                <a:ea typeface="Microsoft YaHei" panose="020B0503020204020204" pitchFamily="34" charset="-122"/>
                <a:sym typeface="+mn-ea"/>
              </a:rPr>
              <a:t>周旅游、比赛 </a:t>
            </a:r>
            <a:r>
              <a:rPr lang="en-US" altLang="zh-CN" sz="1600" dirty="0" smtClean="0">
                <a:latin typeface="Microsoft YaHei" panose="020B0503020204020204" pitchFamily="34" charset="-122"/>
                <a:ea typeface="Microsoft YaHei" panose="020B0503020204020204" pitchFamily="34" charset="-122"/>
                <a:sym typeface="+mn-ea"/>
              </a:rPr>
              <a:t>+ 2</a:t>
            </a:r>
            <a:r>
              <a:rPr lang="zh-CN" altLang="en-US" sz="1600" dirty="0" smtClean="0">
                <a:latin typeface="Microsoft YaHei" panose="020B0503020204020204" pitchFamily="34" charset="-122"/>
                <a:ea typeface="Microsoft YaHei" panose="020B0503020204020204" pitchFamily="34" charset="-122"/>
                <a:sym typeface="+mn-ea"/>
              </a:rPr>
              <a:t>周高尔夫技能提高训练：</a:t>
            </a:r>
            <a:r>
              <a:rPr lang="en-US" altLang="zh-CN" sz="1600" dirty="0" smtClean="0">
                <a:latin typeface="Microsoft YaHei" panose="020B0503020204020204" pitchFamily="34" charset="-122"/>
                <a:ea typeface="Microsoft YaHei" panose="020B0503020204020204" pitchFamily="34" charset="-122"/>
                <a:sym typeface="+mn-ea"/>
              </a:rPr>
              <a:t>6300</a:t>
            </a:r>
            <a:r>
              <a:rPr lang="zh-CN" altLang="en-US" sz="1600" dirty="0" smtClean="0">
                <a:latin typeface="Microsoft YaHei" panose="020B0503020204020204" pitchFamily="34" charset="-122"/>
                <a:ea typeface="Microsoft YaHei" panose="020B0503020204020204" pitchFamily="34" charset="-122"/>
                <a:sym typeface="+mn-ea"/>
              </a:rPr>
              <a:t>美金。 家长费用：</a:t>
            </a:r>
            <a:r>
              <a:rPr lang="en-US" altLang="zh-CN" sz="1600" dirty="0" smtClean="0">
                <a:latin typeface="Microsoft YaHei" panose="020B0503020204020204" pitchFamily="34" charset="-122"/>
                <a:ea typeface="Microsoft YaHei" panose="020B0503020204020204" pitchFamily="34" charset="-122"/>
                <a:sym typeface="+mn-ea"/>
              </a:rPr>
              <a:t>4200</a:t>
            </a:r>
            <a:r>
              <a:rPr lang="zh-CN" altLang="en-US" sz="1600" dirty="0" smtClean="0">
                <a:latin typeface="Microsoft YaHei" panose="020B0503020204020204" pitchFamily="34" charset="-122"/>
                <a:ea typeface="Microsoft YaHei" panose="020B0503020204020204" pitchFamily="34" charset="-122"/>
                <a:sym typeface="+mn-ea"/>
              </a:rPr>
              <a:t>美金</a:t>
            </a:r>
            <a:endParaRPr lang="zh-CN" altLang="en-US" sz="1600" dirty="0" smtClean="0">
              <a:latin typeface="Microsoft YaHei" panose="020B0503020204020204" pitchFamily="34" charset="-122"/>
              <a:ea typeface="Microsoft YaHei" panose="020B0503020204020204" pitchFamily="34" charset="-122"/>
              <a:sym typeface="+mn-ea"/>
            </a:endParaRPr>
          </a:p>
          <a:p>
            <a:pPr marL="285750" indent="-285750">
              <a:buFont typeface="Wingdings" panose="05000000000000000000" charset="0"/>
              <a:buChar char="§"/>
            </a:pPr>
            <a:r>
              <a:rPr lang="zh-CN" altLang="en-US" sz="1600" dirty="0" smtClean="0">
                <a:latin typeface="Microsoft YaHei" panose="020B0503020204020204" pitchFamily="34" charset="-122"/>
                <a:ea typeface="Microsoft YaHei" panose="020B0503020204020204" pitchFamily="34" charset="-122"/>
              </a:rPr>
              <a:t>Cost: 1 week tour, tournament and 1 week golf skill improvement training: $4,200</a:t>
            </a:r>
            <a:r>
              <a:rPr lang="en-US" altLang="zh-CN" sz="1600" dirty="0" smtClean="0">
                <a:latin typeface="Microsoft YaHei" panose="020B0503020204020204" pitchFamily="34" charset="-122"/>
                <a:ea typeface="Microsoft YaHei" panose="020B0503020204020204" pitchFamily="34" charset="-122"/>
              </a:rPr>
              <a:t>/person</a:t>
            </a:r>
            <a:r>
              <a:rPr lang="zh-CN" altLang="en-US" sz="1600" dirty="0" smtClean="0">
                <a:latin typeface="Microsoft YaHei" panose="020B0503020204020204" pitchFamily="34" charset="-122"/>
                <a:ea typeface="Microsoft YaHei" panose="020B0503020204020204" pitchFamily="34" charset="-122"/>
              </a:rPr>
              <a:t>. </a:t>
            </a:r>
            <a:endParaRPr lang="zh-CN" altLang="en-US" sz="1600" dirty="0" smtClean="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zh-CN" altLang="en-US" sz="1600" dirty="0" smtClean="0">
                <a:latin typeface="Microsoft YaHei" panose="020B0503020204020204" pitchFamily="34" charset="-122"/>
                <a:ea typeface="Microsoft YaHei" panose="020B0503020204020204" pitchFamily="34" charset="-122"/>
              </a:rPr>
              <a:t>              Parental fee: $</a:t>
            </a:r>
            <a:r>
              <a:rPr lang="en-US" altLang="zh-CN" sz="1600" dirty="0" smtClean="0">
                <a:latin typeface="Microsoft YaHei" panose="020B0503020204020204" pitchFamily="34" charset="-122"/>
                <a:ea typeface="Microsoft YaHei" panose="020B0503020204020204" pitchFamily="34" charset="-122"/>
              </a:rPr>
              <a:t>2,100/person.</a:t>
            </a:r>
            <a:endParaRPr lang="zh-CN" altLang="en-US" sz="1600" dirty="0" smtClean="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zh-CN" altLang="en-US" sz="1600" dirty="0" smtClean="0">
                <a:latin typeface="Microsoft YaHei" panose="020B0503020204020204" pitchFamily="34" charset="-122"/>
                <a:ea typeface="Microsoft YaHei" panose="020B0503020204020204" pitchFamily="34" charset="-122"/>
              </a:rPr>
              <a:t>             1 week tour, tournament and 2 weeks golf skill improvement training: $6,300</a:t>
            </a:r>
            <a:r>
              <a:rPr lang="en-US" altLang="zh-CN" sz="1600" dirty="0" smtClean="0">
                <a:latin typeface="Microsoft YaHei" panose="020B0503020204020204" pitchFamily="34" charset="-122"/>
                <a:ea typeface="Microsoft YaHei" panose="020B0503020204020204" pitchFamily="34" charset="-122"/>
              </a:rPr>
              <a:t>/per person</a:t>
            </a:r>
            <a:r>
              <a:rPr lang="zh-CN" altLang="en-US" sz="1600" dirty="0" smtClean="0">
                <a:latin typeface="Microsoft YaHei" panose="020B0503020204020204" pitchFamily="34" charset="-122"/>
                <a:ea typeface="Microsoft YaHei" panose="020B0503020204020204" pitchFamily="34" charset="-122"/>
              </a:rPr>
              <a:t>.</a:t>
            </a:r>
            <a:endParaRPr lang="zh-CN" altLang="en-US" sz="1600" dirty="0" smtClean="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zh-CN" altLang="en-US" sz="1600" dirty="0" smtClean="0">
                <a:latin typeface="Microsoft YaHei" panose="020B0503020204020204" pitchFamily="34" charset="-122"/>
                <a:ea typeface="Microsoft YaHei" panose="020B0503020204020204" pitchFamily="34" charset="-122"/>
              </a:rPr>
              <a:t>             Parental fee: $</a:t>
            </a:r>
            <a:r>
              <a:rPr lang="en-US" altLang="zh-CN" sz="1600" dirty="0" smtClean="0">
                <a:latin typeface="Microsoft YaHei" panose="020B0503020204020204" pitchFamily="34" charset="-122"/>
                <a:ea typeface="Microsoft YaHei" panose="020B0503020204020204" pitchFamily="34" charset="-122"/>
              </a:rPr>
              <a:t>3,150per person.</a:t>
            </a:r>
            <a:endParaRPr lang="zh-CN" altLang="en-US" sz="1600"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
            </a:pPr>
            <a:endParaRPr lang="en-US" altLang="zh-CN" sz="1600"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
            </a:pPr>
            <a:r>
              <a:rPr lang="zh-CN" altLang="en-US" sz="1600" dirty="0" smtClean="0">
                <a:latin typeface="Microsoft YaHei" panose="020B0503020204020204" pitchFamily="34" charset="-122"/>
                <a:ea typeface="Microsoft YaHei" panose="020B0503020204020204" pitchFamily="34" charset="-122"/>
              </a:rPr>
              <a:t>费</a:t>
            </a:r>
            <a:r>
              <a:rPr lang="zh-CN" altLang="en-US" sz="1600" dirty="0">
                <a:latin typeface="Microsoft YaHei" panose="020B0503020204020204" pitchFamily="34" charset="-122"/>
                <a:ea typeface="Microsoft YaHei" panose="020B0503020204020204" pitchFamily="34" charset="-122"/>
              </a:rPr>
              <a:t>用包含：住宿、餐食安排、所有的教学费用，游览门票以及活动期间平安意外保险费用</a:t>
            </a:r>
            <a:r>
              <a:rPr lang="zh-CN" altLang="en-US" sz="1600" dirty="0" smtClean="0">
                <a:latin typeface="Microsoft YaHei" panose="020B0503020204020204" pitchFamily="34" charset="-122"/>
                <a:ea typeface="Microsoft YaHei" panose="020B0503020204020204" pitchFamily="34" charset="-122"/>
              </a:rPr>
              <a:t>。</a:t>
            </a:r>
            <a:endParaRPr lang="zh-CN" altLang="en-US" sz="1600"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
            </a:pPr>
            <a:r>
              <a:rPr lang="en-US" altLang="zh-CN" sz="1600" dirty="0" smtClean="0">
                <a:latin typeface="Microsoft YaHei" panose="020B0503020204020204" pitchFamily="34" charset="-122"/>
                <a:ea typeface="Microsoft YaHei" panose="020B0503020204020204" pitchFamily="34" charset="-122"/>
              </a:rPr>
              <a:t>The cost includes: accommodation, meal arrangements, all teaching fees, tour tickets and security  </a:t>
            </a:r>
            <a:endParaRPr lang="en-US" altLang="zh-CN" sz="1600" dirty="0" smtClean="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en-US" altLang="zh-CN" sz="1600" dirty="0" smtClean="0">
                <a:latin typeface="Microsoft YaHei" panose="020B0503020204020204" pitchFamily="34" charset="-122"/>
                <a:ea typeface="Microsoft YaHei" panose="020B0503020204020204" pitchFamily="34" charset="-122"/>
              </a:rPr>
              <a:t>                                     insurance during the event.</a:t>
            </a:r>
            <a:endParaRPr lang="en-US" altLang="zh-CN" sz="1600"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
            </a:pPr>
            <a:r>
              <a:rPr lang="zh-CN" altLang="en-US" sz="1600" dirty="0" smtClean="0">
                <a:latin typeface="Microsoft YaHei" panose="020B0503020204020204" pitchFamily="34" charset="-122"/>
                <a:ea typeface="Microsoft YaHei" panose="020B0503020204020204" pitchFamily="34" charset="-122"/>
              </a:rPr>
              <a:t>费</a:t>
            </a:r>
            <a:r>
              <a:rPr lang="zh-CN" altLang="en-US" sz="1600" dirty="0">
                <a:latin typeface="Microsoft YaHei" panose="020B0503020204020204" pitchFamily="34" charset="-122"/>
                <a:ea typeface="Microsoft YaHei" panose="020B0503020204020204" pitchFamily="34" charset="-122"/>
              </a:rPr>
              <a:t>用不包含：机票、参赛费用、项目以外的一对一私教课、个人电话、理发、购物及一切私人性质 </a:t>
            </a:r>
            <a:endParaRPr lang="zh-CN" altLang="en-US" sz="1600" dirty="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zh-CN" altLang="en-US" sz="1600" dirty="0">
                <a:latin typeface="Microsoft YaHei" panose="020B0503020204020204" pitchFamily="34" charset="-122"/>
                <a:ea typeface="Microsoft YaHei" panose="020B0503020204020204" pitchFamily="34" charset="-122"/>
              </a:rPr>
              <a:t>                            费用及日程中没有安排的节目。</a:t>
            </a:r>
            <a:endParaRPr lang="zh-CN" alt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
            </a:pPr>
            <a:r>
              <a:rPr lang="en-US" sz="1600" dirty="0">
                <a:latin typeface="Microsoft YaHei" panose="020B0503020204020204" pitchFamily="34" charset="-122"/>
                <a:ea typeface="Microsoft YaHei" panose="020B0503020204020204" pitchFamily="34" charset="-122"/>
              </a:rPr>
              <a:t> Fees are not included: air tickets, entry fees, one-on-one private lessons outside the program,  </a:t>
            </a:r>
            <a:endParaRPr lang="en-US" sz="1600" dirty="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en-US" sz="1600" dirty="0">
                <a:latin typeface="Microsoft YaHei" panose="020B0503020204020204" pitchFamily="34" charset="-122"/>
                <a:ea typeface="Microsoft YaHei" panose="020B0503020204020204" pitchFamily="34" charset="-122"/>
              </a:rPr>
              <a:t>                                            personal phone calls, haircuts, shopping and all private nature and there are no  </a:t>
            </a:r>
            <a:endParaRPr lang="en-US" sz="1600" dirty="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en-US" sz="1600" dirty="0">
                <a:latin typeface="Microsoft YaHei" panose="020B0503020204020204" pitchFamily="34" charset="-122"/>
                <a:ea typeface="Microsoft YaHei" panose="020B0503020204020204" pitchFamily="34" charset="-122"/>
              </a:rPr>
              <a:t>                                            programs scheduled for the fee and schedule.</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
            </a:pPr>
            <a:endParaRPr lang="en-US" sz="1600" dirty="0">
              <a:latin typeface="Microsoft YaHei" panose="020B0503020204020204" pitchFamily="34" charset="-122"/>
              <a:ea typeface="Microsoft YaHei" panose="020B0503020204020204" pitchFamily="34" charset="-122"/>
            </a:endParaRPr>
          </a:p>
        </p:txBody>
      </p:sp>
      <p:pic>
        <p:nvPicPr>
          <p:cNvPr id="8"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6281"/>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48287"/>
            <a:ext cx="1081935" cy="772815"/>
          </a:xfrm>
          <a:prstGeom prst="rect">
            <a:avLst/>
          </a:prstGeom>
        </p:spPr>
      </p:pic>
      <p:pic>
        <p:nvPicPr>
          <p:cNvPr id="10"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35309"/>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19259"/>
            <a:ext cx="1081935" cy="77281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35309"/>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19259"/>
            <a:ext cx="1081935" cy="772815"/>
          </a:xfrm>
          <a:prstGeom prst="rect">
            <a:avLst/>
          </a:prstGeom>
        </p:spPr>
      </p:pic>
      <p:sp>
        <p:nvSpPr>
          <p:cNvPr id="3" name="TextBox 2"/>
          <p:cNvSpPr txBox="1"/>
          <p:nvPr/>
        </p:nvSpPr>
        <p:spPr>
          <a:xfrm>
            <a:off x="1582057" y="595088"/>
            <a:ext cx="8360228" cy="6463308"/>
          </a:xfrm>
          <a:prstGeom prst="rect">
            <a:avLst/>
          </a:prstGeom>
          <a:noFill/>
        </p:spPr>
        <p:txBody>
          <a:bodyPr wrap="square" rtlCol="0">
            <a:spAutoFit/>
          </a:bodyPr>
          <a:lstStyle/>
          <a:p>
            <a:r>
              <a:rPr lang="zh-CN" altLang="en-US" dirty="0" smtClean="0">
                <a:latin typeface="Microsoft YaHei" panose="020B0503020204020204" pitchFamily="34" charset="-122"/>
                <a:ea typeface="Microsoft YaHei" panose="020B0503020204020204" pitchFamily="34" charset="-122"/>
              </a:rPr>
              <a:t>付款方式：</a:t>
            </a:r>
            <a:endParaRPr lang="en-US" altLang="zh-CN"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交</a:t>
            </a:r>
            <a:r>
              <a:rPr lang="zh-CN" altLang="en-US" dirty="0">
                <a:latin typeface="Microsoft YaHei" panose="020B0503020204020204" pitchFamily="34" charset="-122"/>
                <a:ea typeface="Microsoft YaHei" panose="020B0503020204020204" pitchFamily="34" charset="-122"/>
              </a:rPr>
              <a:t>报名资料时，请一并交付至报名处。（请和国内确定付款方式！谢谢</a:t>
            </a:r>
            <a:r>
              <a:rPr lang="zh-CN" altLang="en-US" dirty="0" smtClean="0">
                <a:latin typeface="Microsoft YaHei" panose="020B0503020204020204" pitchFamily="34" charset="-122"/>
                <a:ea typeface="Microsoft YaHei" panose="020B0503020204020204" pitchFamily="34" charset="-122"/>
              </a:rPr>
              <a:t>！！）</a:t>
            </a:r>
            <a:endParaRPr lang="en-US" altLang="zh-CN" dirty="0" smtClean="0">
              <a:latin typeface="Microsoft YaHei" panose="020B0503020204020204" pitchFamily="34" charset="-122"/>
              <a:ea typeface="Microsoft YaHei" panose="020B0503020204020204" pitchFamily="34" charset="-122"/>
            </a:endParaRPr>
          </a:p>
          <a:p>
            <a:endParaRPr lang="en-US" dirty="0">
              <a:latin typeface="Microsoft YaHei" panose="020B0503020204020204" pitchFamily="34" charset="-122"/>
              <a:ea typeface="Microsoft YaHei" panose="020B0503020204020204" pitchFamily="34" charset="-122"/>
            </a:endParaRPr>
          </a:p>
          <a:p>
            <a:r>
              <a:rPr lang="zh-CN" altLang="en-US" dirty="0">
                <a:latin typeface="Microsoft YaHei" panose="020B0503020204020204" pitchFamily="34" charset="-122"/>
                <a:ea typeface="Microsoft YaHei" panose="020B0503020204020204" pitchFamily="34" charset="-122"/>
              </a:rPr>
              <a:t>退款细则：</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报</a:t>
            </a:r>
            <a:r>
              <a:rPr lang="zh-CN" altLang="en-US" dirty="0">
                <a:latin typeface="Microsoft YaHei" panose="020B0503020204020204" pitchFamily="34" charset="-122"/>
                <a:ea typeface="Microsoft YaHei" panose="020B0503020204020204" pitchFamily="34" charset="-122"/>
              </a:rPr>
              <a:t>名后，如临时取消参加，学生家长须以书面材料通知国际夏令营主办方。主办方不受理家长的口头及电话里的取消通知；</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报</a:t>
            </a:r>
            <a:r>
              <a:rPr lang="zh-CN" altLang="en-US" dirty="0">
                <a:latin typeface="Microsoft YaHei" panose="020B0503020204020204" pitchFamily="34" charset="-122"/>
                <a:ea typeface="Microsoft YaHei" panose="020B0503020204020204" pitchFamily="34" charset="-122"/>
              </a:rPr>
              <a:t>名后，未经主办单位同意取消报名的学生，报名费一概不退；</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若</a:t>
            </a:r>
            <a:r>
              <a:rPr lang="zh-CN" altLang="en-US" dirty="0">
                <a:latin typeface="Microsoft YaHei" panose="020B0503020204020204" pitchFamily="34" charset="-122"/>
                <a:ea typeface="Microsoft YaHei" panose="020B0503020204020204" pitchFamily="34" charset="-122"/>
              </a:rPr>
              <a:t>非因学生本人及家庭背景导致签证拒签，所交费用全部退还；</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签</a:t>
            </a:r>
            <a:r>
              <a:rPr lang="zh-CN" altLang="en-US" dirty="0">
                <a:latin typeface="Microsoft YaHei" panose="020B0503020204020204" pitchFamily="34" charset="-122"/>
                <a:ea typeface="Microsoft YaHei" panose="020B0503020204020204" pitchFamily="34" charset="-122"/>
              </a:rPr>
              <a:t>证签出后，如果取消参加本夏令营，扣总夏令营報名费的</a:t>
            </a:r>
            <a:r>
              <a:rPr lang="en-US" dirty="0">
                <a:latin typeface="Microsoft YaHei" panose="020B0503020204020204" pitchFamily="34" charset="-122"/>
                <a:ea typeface="Microsoft YaHei" panose="020B0503020204020204" pitchFamily="34" charset="-122"/>
              </a:rPr>
              <a:t>50%</a:t>
            </a:r>
            <a:r>
              <a:rPr lang="zh-CN" altLang="en-US" dirty="0">
                <a:latin typeface="Microsoft YaHei" panose="020B0503020204020204" pitchFamily="34" charset="-122"/>
                <a:ea typeface="Microsoft YaHei" panose="020B0503020204020204" pitchFamily="34" charset="-122"/>
              </a:rPr>
              <a:t>，所获签证将送交领事馆进行注销；</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团</a:t>
            </a:r>
            <a:r>
              <a:rPr lang="zh-CN" altLang="en-US" dirty="0">
                <a:latin typeface="Microsoft YaHei" panose="020B0503020204020204" pitchFamily="34" charset="-122"/>
                <a:ea typeface="Microsoft YaHei" panose="020B0503020204020204" pitchFamily="34" charset="-122"/>
              </a:rPr>
              <a:t>队出发前</a:t>
            </a:r>
            <a:r>
              <a:rPr lang="en-US" dirty="0">
                <a:latin typeface="Microsoft YaHei" panose="020B0503020204020204" pitchFamily="34" charset="-122"/>
                <a:ea typeface="Microsoft YaHei" panose="020B0503020204020204" pitchFamily="34" charset="-122"/>
              </a:rPr>
              <a:t>10</a:t>
            </a:r>
            <a:r>
              <a:rPr lang="zh-CN" altLang="en-US" dirty="0">
                <a:latin typeface="Microsoft YaHei" panose="020B0503020204020204" pitchFamily="34" charset="-122"/>
                <a:ea typeface="Microsoft YaHei" panose="020B0503020204020204" pitchFamily="34" charset="-122"/>
              </a:rPr>
              <a:t>天，如果取消参加本夏令营，扣总夏令</a:t>
            </a:r>
            <a:r>
              <a:rPr lang="zh-CN" altLang="en-US" dirty="0" smtClean="0">
                <a:latin typeface="Microsoft YaHei" panose="020B0503020204020204" pitchFamily="34" charset="-122"/>
                <a:ea typeface="Microsoft YaHei" panose="020B0503020204020204" pitchFamily="34" charset="-122"/>
              </a:rPr>
              <a:t>营报名</a:t>
            </a:r>
            <a:r>
              <a:rPr lang="zh-CN" altLang="en-US" dirty="0">
                <a:latin typeface="Microsoft YaHei" panose="020B0503020204020204" pitchFamily="34" charset="-122"/>
                <a:ea typeface="Microsoft YaHei" panose="020B0503020204020204" pitchFamily="34" charset="-122"/>
              </a:rPr>
              <a:t>费的</a:t>
            </a:r>
            <a:r>
              <a:rPr lang="en-US" dirty="0">
                <a:latin typeface="Microsoft YaHei" panose="020B0503020204020204" pitchFamily="34" charset="-122"/>
                <a:ea typeface="Microsoft YaHei" panose="020B0503020204020204" pitchFamily="34" charset="-122"/>
              </a:rPr>
              <a:t>70%</a:t>
            </a:r>
            <a:r>
              <a:rPr lang="zh-CN" altLang="en-US" dirty="0">
                <a:latin typeface="Microsoft YaHei" panose="020B0503020204020204" pitchFamily="34" charset="-122"/>
                <a:ea typeface="Microsoft YaHei" panose="020B0503020204020204" pitchFamily="34" charset="-122"/>
              </a:rPr>
              <a:t>；</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团</a:t>
            </a:r>
            <a:r>
              <a:rPr lang="zh-CN" altLang="en-US" dirty="0">
                <a:latin typeface="Microsoft YaHei" panose="020B0503020204020204" pitchFamily="34" charset="-122"/>
                <a:ea typeface="Microsoft YaHei" panose="020B0503020204020204" pitchFamily="34" charset="-122"/>
              </a:rPr>
              <a:t>队出发前</a:t>
            </a:r>
            <a:r>
              <a:rPr lang="en-US" dirty="0">
                <a:latin typeface="Microsoft YaHei" panose="020B0503020204020204" pitchFamily="34" charset="-122"/>
                <a:ea typeface="Microsoft YaHei" panose="020B0503020204020204" pitchFamily="34" charset="-122"/>
              </a:rPr>
              <a:t>4-1</a:t>
            </a:r>
            <a:r>
              <a:rPr lang="zh-CN" altLang="en-US" dirty="0">
                <a:latin typeface="Microsoft YaHei" panose="020B0503020204020204" pitchFamily="34" charset="-122"/>
                <a:ea typeface="Microsoft YaHei" panose="020B0503020204020204" pitchFamily="34" charset="-122"/>
              </a:rPr>
              <a:t>天，如果取消参加本夏令营，扣总夏令</a:t>
            </a:r>
            <a:r>
              <a:rPr lang="zh-CN" altLang="en-US" dirty="0" smtClean="0">
                <a:latin typeface="Microsoft YaHei" panose="020B0503020204020204" pitchFamily="34" charset="-122"/>
                <a:ea typeface="Microsoft YaHei" panose="020B0503020204020204" pitchFamily="34" charset="-122"/>
              </a:rPr>
              <a:t>营报名</a:t>
            </a:r>
            <a:r>
              <a:rPr lang="zh-CN" altLang="en-US" dirty="0">
                <a:latin typeface="Microsoft YaHei" panose="020B0503020204020204" pitchFamily="34" charset="-122"/>
                <a:ea typeface="Microsoft YaHei" panose="020B0503020204020204" pitchFamily="34" charset="-122"/>
              </a:rPr>
              <a:t>费的</a:t>
            </a:r>
            <a:r>
              <a:rPr lang="en-US" dirty="0">
                <a:latin typeface="Microsoft YaHei" panose="020B0503020204020204" pitchFamily="34" charset="-122"/>
                <a:ea typeface="Microsoft YaHei" panose="020B0503020204020204" pitchFamily="34" charset="-122"/>
              </a:rPr>
              <a:t>100%</a:t>
            </a:r>
            <a:r>
              <a:rPr lang="zh-CN" altLang="en-US" dirty="0">
                <a:latin typeface="Microsoft YaHei" panose="020B0503020204020204" pitchFamily="34" charset="-122"/>
                <a:ea typeface="Microsoft YaHei" panose="020B0503020204020204" pitchFamily="34" charset="-122"/>
              </a:rPr>
              <a:t>；</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任</a:t>
            </a:r>
            <a:r>
              <a:rPr lang="zh-CN" altLang="en-US" dirty="0">
                <a:latin typeface="Microsoft YaHei" panose="020B0503020204020204" pitchFamily="34" charset="-122"/>
                <a:ea typeface="Microsoft YaHei" panose="020B0503020204020204" pitchFamily="34" charset="-122"/>
              </a:rPr>
              <a:t>何时候如果取消参加本夏令营，</a:t>
            </a:r>
            <a:r>
              <a:rPr lang="zh-CN" altLang="en-US" dirty="0" smtClean="0">
                <a:latin typeface="Microsoft YaHei" panose="020B0503020204020204" pitchFamily="34" charset="-122"/>
                <a:ea typeface="Microsoft YaHei" panose="020B0503020204020204" pitchFamily="34" charset="-122"/>
              </a:rPr>
              <a:t>除</a:t>
            </a:r>
            <a:r>
              <a:rPr lang="zh-CN" altLang="en-US" dirty="0">
                <a:latin typeface="Microsoft YaHei" panose="020B0503020204020204" pitchFamily="34" charset="-122"/>
                <a:ea typeface="Microsoft YaHei" panose="020B0503020204020204" pitchFamily="34" charset="-122"/>
              </a:rPr>
              <a:t>注册费</a:t>
            </a:r>
            <a:r>
              <a:rPr lang="zh-CN" altLang="en-US" dirty="0" smtClean="0">
                <a:latin typeface="Microsoft YaHei" panose="020B0503020204020204" pitchFamily="34" charset="-122"/>
                <a:ea typeface="Microsoft YaHei" panose="020B0503020204020204" pitchFamily="34" charset="-122"/>
              </a:rPr>
              <a:t>不</a:t>
            </a:r>
            <a:r>
              <a:rPr lang="zh-CN" altLang="en-US" dirty="0">
                <a:latin typeface="Microsoft YaHei" panose="020B0503020204020204" pitchFamily="34" charset="-122"/>
                <a:ea typeface="Microsoft YaHei" panose="020B0503020204020204" pitchFamily="34" charset="-122"/>
              </a:rPr>
              <a:t>予</a:t>
            </a:r>
            <a:r>
              <a:rPr lang="zh-CN" altLang="en-US" dirty="0" smtClean="0">
                <a:latin typeface="Microsoft YaHei" panose="020B0503020204020204" pitchFamily="34" charset="-122"/>
                <a:ea typeface="Microsoft YaHei" panose="020B0503020204020204" pitchFamily="34" charset="-122"/>
              </a:rPr>
              <a:t>退还之</a:t>
            </a:r>
            <a:r>
              <a:rPr lang="zh-CN" altLang="en-US" dirty="0">
                <a:latin typeface="Microsoft YaHei" panose="020B0503020204020204" pitchFamily="34" charset="-122"/>
                <a:ea typeface="Microsoft YaHei" panose="020B0503020204020204" pitchFamily="34" charset="-122"/>
              </a:rPr>
              <a:t>外，已经办理的文件、签证、机票以及安排好的国外接待等，将扣除相应费用。</a:t>
            </a:r>
            <a:endParaRPr lang="en-US" dirty="0">
              <a:latin typeface="Microsoft YaHei" panose="020B0503020204020204" pitchFamily="34" charset="-122"/>
              <a:ea typeface="Microsoft YaHei" panose="020B0503020204020204" pitchFamily="34" charset="-122"/>
            </a:endParaRPr>
          </a:p>
          <a:p>
            <a:endParaRPr lang="en-US" dirty="0" smtClean="0">
              <a:latin typeface="Microsoft YaHei" panose="020B0503020204020204" pitchFamily="34" charset="-122"/>
              <a:ea typeface="Microsoft YaHei" panose="020B0503020204020204" pitchFamily="34" charset="-122"/>
            </a:endParaRPr>
          </a:p>
          <a:p>
            <a:r>
              <a:rPr lang="zh-CN" altLang="en-US" dirty="0">
                <a:latin typeface="Microsoft YaHei" panose="020B0503020204020204" pitchFamily="34" charset="-122"/>
                <a:ea typeface="Microsoft YaHei" panose="020B0503020204020204" pitchFamily="34" charset="-122"/>
              </a:rPr>
              <a:t>适合对象：</a:t>
            </a:r>
            <a:endParaRPr lang="en-US" dirty="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zh-CN" altLang="en-US" dirty="0" smtClean="0">
                <a:latin typeface="Microsoft YaHei" panose="020B0503020204020204" pitchFamily="34" charset="-122"/>
                <a:ea typeface="Microsoft YaHei" panose="020B0503020204020204" pitchFamily="34" charset="-122"/>
              </a:rPr>
              <a:t>有</a:t>
            </a:r>
            <a:r>
              <a:rPr lang="zh-CN" altLang="en-US" dirty="0">
                <a:latin typeface="Microsoft YaHei" panose="020B0503020204020204" pitchFamily="34" charset="-122"/>
                <a:ea typeface="Microsoft YaHei" panose="020B0503020204020204" pitchFamily="34" charset="-122"/>
              </a:rPr>
              <a:t>高尔夫学习经历的或无高尔夫学习经历的在读学生；身体健康，无不适应长途旅行的疾病，有生活自理能力</a:t>
            </a:r>
            <a:r>
              <a:rPr lang="zh-CN" altLang="en-US" dirty="0" smtClean="0">
                <a:latin typeface="Microsoft YaHei" panose="020B0503020204020204" pitchFamily="34" charset="-122"/>
                <a:ea typeface="Microsoft YaHei" panose="020B0503020204020204" pitchFamily="34" charset="-122"/>
              </a:rPr>
              <a:t>。</a:t>
            </a:r>
            <a:r>
              <a:rPr lang="en-US" altLang="zh-CN" dirty="0" smtClean="0">
                <a:latin typeface="Microsoft YaHei" panose="020B0503020204020204" pitchFamily="34" charset="-122"/>
                <a:ea typeface="Microsoft YaHei" panose="020B0503020204020204" pitchFamily="34" charset="-122"/>
              </a:rPr>
              <a:t>11</a:t>
            </a:r>
            <a:r>
              <a:rPr lang="zh-CN" altLang="en-US" dirty="0" smtClean="0">
                <a:latin typeface="Microsoft YaHei" panose="020B0503020204020204" pitchFamily="34" charset="-122"/>
                <a:ea typeface="Microsoft YaHei" panose="020B0503020204020204" pitchFamily="34" charset="-122"/>
              </a:rPr>
              <a:t>岁以下的学员需家长陪同</a:t>
            </a:r>
            <a:r>
              <a:rPr lang="en-US" dirty="0" smtClean="0">
                <a:latin typeface="Microsoft YaHei" panose="020B0503020204020204" pitchFamily="34" charset="-122"/>
                <a:ea typeface="Microsoft YaHei" panose="020B0503020204020204" pitchFamily="34" charset="-122"/>
              </a:rPr>
              <a:t> </a:t>
            </a:r>
            <a:endParaRPr lang="en-US" dirty="0" smtClean="0">
              <a:latin typeface="Microsoft YaHei" panose="020B0503020204020204" pitchFamily="34" charset="-122"/>
              <a:ea typeface="Microsoft YaHei" panose="020B0503020204020204" pitchFamily="34" charset="-122"/>
            </a:endParaRPr>
          </a:p>
          <a:p>
            <a:endParaRPr lang="en-US" altLang="zh-CN" dirty="0" smtClean="0">
              <a:latin typeface="Microsoft YaHei" panose="020B0503020204020204" pitchFamily="34" charset="-122"/>
              <a:ea typeface="Microsoft YaHei" panose="020B0503020204020204" pitchFamily="34" charset="-122"/>
            </a:endParaRPr>
          </a:p>
          <a:p>
            <a:r>
              <a:rPr lang="zh-CN" altLang="en-US" dirty="0" smtClean="0">
                <a:latin typeface="Microsoft YaHei" panose="020B0503020204020204" pitchFamily="34" charset="-122"/>
                <a:ea typeface="Microsoft YaHei" panose="020B0503020204020204" pitchFamily="34" charset="-122"/>
              </a:rPr>
              <a:t>报名截止日期：</a:t>
            </a:r>
            <a:endParaRPr lang="en-US" dirty="0" smtClean="0">
              <a:latin typeface="Microsoft YaHei" panose="020B0503020204020204" pitchFamily="34" charset="-122"/>
              <a:ea typeface="Microsoft YaHei" panose="020B0503020204020204" pitchFamily="34" charset="-122"/>
            </a:endParaRPr>
          </a:p>
          <a:p>
            <a:pPr marL="285750" indent="-285750">
              <a:buFont typeface="Arial" panose="020B0604020202020204" pitchFamily="34" charset="0"/>
              <a:buChar char="•"/>
            </a:pPr>
            <a:r>
              <a:rPr lang="en-US" dirty="0" smtClean="0">
                <a:latin typeface="Microsoft YaHei" panose="020B0503020204020204" pitchFamily="34" charset="-122"/>
                <a:ea typeface="Microsoft YaHei" panose="020B0503020204020204" pitchFamily="34" charset="-122"/>
              </a:rPr>
              <a:t>201 </a:t>
            </a:r>
            <a:r>
              <a:rPr lang="zh-CN" altLang="en-US" dirty="0" smtClean="0">
                <a:latin typeface="Microsoft YaHei" panose="020B0503020204020204" pitchFamily="34" charset="-122"/>
                <a:ea typeface="Microsoft YaHei" panose="020B0503020204020204" pitchFamily="34" charset="-122"/>
              </a:rPr>
              <a:t>年</a:t>
            </a:r>
            <a:r>
              <a:rPr lang="en-US" dirty="0" smtClean="0">
                <a:latin typeface="Microsoft YaHei" panose="020B0503020204020204" pitchFamily="34" charset="-122"/>
                <a:ea typeface="Microsoft YaHei" panose="020B0503020204020204" pitchFamily="34" charset="-122"/>
              </a:rPr>
              <a:t> </a:t>
            </a:r>
            <a:r>
              <a:rPr lang="zh-CN" altLang="en-US" dirty="0" smtClean="0">
                <a:latin typeface="Microsoft YaHei" panose="020B0503020204020204" pitchFamily="34" charset="-122"/>
                <a:ea typeface="Microsoft YaHei" panose="020B0503020204020204" pitchFamily="34" charset="-122"/>
              </a:rPr>
              <a:t>月日前</a:t>
            </a:r>
            <a:r>
              <a:rPr lang="zh-CN" altLang="en-US" dirty="0">
                <a:latin typeface="Microsoft YaHei" panose="020B0503020204020204" pitchFamily="34" charset="-122"/>
                <a:ea typeface="Microsoft YaHei" panose="020B0503020204020204" pitchFamily="34" charset="-122"/>
              </a:rPr>
              <a:t>报</a:t>
            </a:r>
            <a:r>
              <a:rPr lang="zh-CN" altLang="en-US" dirty="0" smtClean="0">
                <a:latin typeface="Microsoft YaHei" panose="020B0503020204020204" pitchFamily="34" charset="-122"/>
                <a:ea typeface="Microsoft YaHei" panose="020B0503020204020204" pitchFamily="34" charset="-122"/>
              </a:rPr>
              <a:t>名享有优惠。</a:t>
            </a:r>
            <a:r>
              <a:rPr lang="zh-CN" altLang="en-US" dirty="0">
                <a:latin typeface="Microsoft YaHei" panose="020B0503020204020204" pitchFamily="34" charset="-122"/>
                <a:ea typeface="Microsoft YaHei" panose="020B0503020204020204" pitchFamily="34" charset="-122"/>
              </a:rPr>
              <a:t>名额有限，请速报名！（注：尚未申请护照的学生报名截止日</a:t>
            </a:r>
            <a:r>
              <a:rPr lang="zh-CN" altLang="en-US" dirty="0" smtClean="0">
                <a:latin typeface="Microsoft YaHei" panose="020B0503020204020204" pitchFamily="34" charset="-122"/>
                <a:ea typeface="Microsoft YaHei" panose="020B0503020204020204" pitchFamily="34" charset="-122"/>
              </a:rPr>
              <a:t>期为月日</a:t>
            </a:r>
            <a:r>
              <a:rPr lang="zh-CN" altLang="en-US" dirty="0">
                <a:latin typeface="Microsoft YaHei" panose="020B0503020204020204" pitchFamily="34" charset="-122"/>
                <a:ea typeface="Microsoft YaHei" panose="020B0503020204020204" pitchFamily="34" charset="-122"/>
              </a:rPr>
              <a:t>）</a:t>
            </a:r>
            <a:endParaRPr lang="en-US" dirty="0">
              <a:latin typeface="Microsoft YaHei" panose="020B0503020204020204" pitchFamily="34" charset="-122"/>
              <a:ea typeface="Microsoft YaHei" panose="020B0503020204020204" pitchFamily="34" charset="-122"/>
            </a:endParaRPr>
          </a:p>
          <a:p>
            <a:endParaRPr lang="en-US" dirty="0">
              <a:latin typeface="Microsoft YaHei" panose="020B0503020204020204" pitchFamily="34" charset="-122"/>
              <a:ea typeface="Microsoft YaHei"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35309"/>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19259"/>
            <a:ext cx="1081935" cy="772815"/>
          </a:xfrm>
          <a:prstGeom prst="rect">
            <a:avLst/>
          </a:prstGeom>
        </p:spPr>
      </p:pic>
      <p:sp>
        <p:nvSpPr>
          <p:cNvPr id="3" name="TextBox 2"/>
          <p:cNvSpPr txBox="1"/>
          <p:nvPr/>
        </p:nvSpPr>
        <p:spPr>
          <a:xfrm>
            <a:off x="322580" y="942975"/>
            <a:ext cx="12172315" cy="5754370"/>
          </a:xfrm>
          <a:prstGeom prst="rect">
            <a:avLst/>
          </a:prstGeom>
          <a:noFill/>
        </p:spPr>
        <p:txBody>
          <a:bodyPr wrap="square" rtlCol="0">
            <a:spAutoFit/>
          </a:bodyPr>
          <a:lstStyle/>
          <a:p>
            <a:r>
              <a:rPr lang="en-US" altLang="zh-CN" sz="1600" dirty="0" smtClean="0">
                <a:latin typeface="Microsoft YaHei" panose="020B0503020204020204" pitchFamily="34" charset="-122"/>
                <a:ea typeface="Microsoft YaHei" panose="020B0503020204020204" pitchFamily="34" charset="-122"/>
              </a:rPr>
              <a:t>               </a:t>
            </a:r>
            <a:r>
              <a:rPr lang="zh-CN" altLang="en-US" sz="1600" dirty="0" smtClean="0">
                <a:latin typeface="Microsoft YaHei" panose="020B0503020204020204" pitchFamily="34" charset="-122"/>
                <a:ea typeface="Microsoft YaHei" panose="020B0503020204020204" pitchFamily="34" charset="-122"/>
              </a:rPr>
              <a:t>Payment: When you submit your registration information, please deliver it to the registration office. </a:t>
            </a:r>
            <a:endParaRPr lang="zh-CN" altLang="en-US" sz="1600" dirty="0" smtClean="0">
              <a:latin typeface="Microsoft YaHei" panose="020B0503020204020204" pitchFamily="34" charset="-122"/>
              <a:ea typeface="Microsoft YaHei" panose="020B0503020204020204" pitchFamily="34" charset="-122"/>
            </a:endParaRPr>
          </a:p>
          <a:p>
            <a:r>
              <a:rPr lang="zh-CN" altLang="en-US" sz="1600" dirty="0" smtClean="0">
                <a:latin typeface="Microsoft YaHei" panose="020B0503020204020204" pitchFamily="34" charset="-122"/>
                <a:ea typeface="Microsoft YaHei" panose="020B0503020204020204" pitchFamily="34" charset="-122"/>
              </a:rPr>
              <a:t>                               (Please determine the payment method within </a:t>
            </a:r>
            <a:r>
              <a:rPr lang="en-US" altLang="zh-CN" sz="1600" dirty="0" smtClean="0">
                <a:latin typeface="Microsoft YaHei" panose="020B0503020204020204" pitchFamily="34" charset="-122"/>
                <a:ea typeface="Microsoft YaHei" panose="020B0503020204020204" pitchFamily="34" charset="-122"/>
              </a:rPr>
              <a:t>your</a:t>
            </a:r>
            <a:r>
              <a:rPr lang="zh-CN" altLang="en-US" sz="1600" dirty="0" smtClean="0">
                <a:latin typeface="Microsoft YaHei" panose="020B0503020204020204" pitchFamily="34" charset="-122"/>
                <a:ea typeface="Microsoft YaHei" panose="020B0503020204020204" pitchFamily="34" charset="-122"/>
              </a:rPr>
              <a:t> country!) Thank you!!</a:t>
            </a:r>
            <a:endParaRPr lang="zh-CN" altLang="en-US" sz="1600" dirty="0" smtClean="0">
              <a:latin typeface="Microsoft YaHei" panose="020B0503020204020204" pitchFamily="34" charset="-122"/>
              <a:ea typeface="Microsoft YaHei" panose="020B0503020204020204" pitchFamily="34" charset="-122"/>
            </a:endParaRPr>
          </a:p>
          <a:p>
            <a:endParaRPr lang="zh-CN" altLang="en-US" sz="1600" dirty="0" smtClean="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Refund details: After registration, if the registration is temporarily cancelled, the parents of the students must</a:t>
            </a:r>
            <a:endParaRPr lang="en-US" sz="1600" dirty="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en-US" sz="1600" dirty="0">
                <a:latin typeface="Microsoft YaHei" panose="020B0503020204020204" pitchFamily="34" charset="-122"/>
                <a:ea typeface="Microsoft YaHei" panose="020B0503020204020204" pitchFamily="34" charset="-122"/>
              </a:rPr>
              <a:t>                             notify the international summer camp organizers in writing.</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The sponsor does not accept the parents' verbal ortelephone cancellation notice;</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After registration, students who cancel the registration without the consent of the organizer shall not refund</a:t>
            </a:r>
            <a:endParaRPr lang="en-US" sz="1600" dirty="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en-US" sz="1600" dirty="0">
                <a:latin typeface="Microsoft YaHei" panose="020B0503020204020204" pitchFamily="34" charset="-122"/>
                <a:ea typeface="Microsoft YaHei" panose="020B0503020204020204" pitchFamily="34" charset="-122"/>
              </a:rPr>
              <a:t>     the registration fee;</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If the visa is not refused due to the student's own and family background, the fee paid will be refunded in full;</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After the visa is checked out, if you cancel your participation in this summer camp, 50% of the total summer </a:t>
            </a:r>
            <a:endParaRPr lang="en-US" sz="1600" dirty="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en-US" sz="1600" dirty="0">
                <a:latin typeface="Microsoft YaHei" panose="020B0503020204020204" pitchFamily="34" charset="-122"/>
                <a:ea typeface="Microsoft YaHei" panose="020B0503020204020204" pitchFamily="34" charset="-122"/>
              </a:rPr>
              <a:t>     camp name fee will be deducted, and the visa obtained will be sent to the consulate for cancellation;</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10 days before the team departure, if you cancel to participate in this summer camp, the total summer camp registration fee of 70%;</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4-1 days before the team departure, if you cancel to participate in this summer camp, the total summer camp registration fee of 100%;</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r>
              <a:rPr lang="en-US" sz="1600" dirty="0">
                <a:latin typeface="Microsoft YaHei" panose="020B0503020204020204" pitchFamily="34" charset="-122"/>
                <a:ea typeface="Microsoft YaHei" panose="020B0503020204020204" pitchFamily="34" charset="-122"/>
              </a:rPr>
              <a:t>Any time you cancel your participation in this summer camp, in addition to the non-refundable registration fee,</a:t>
            </a:r>
            <a:endParaRPr lang="en-US" sz="1600" dirty="0">
              <a:latin typeface="Microsoft YaHei" panose="020B0503020204020204" pitchFamily="34" charset="-122"/>
              <a:ea typeface="Microsoft YaHei" panose="020B0503020204020204" pitchFamily="34" charset="-122"/>
            </a:endParaRPr>
          </a:p>
          <a:p>
            <a:pPr indent="0">
              <a:buFont typeface="Wingdings" panose="05000000000000000000" charset="0"/>
              <a:buNone/>
            </a:pPr>
            <a:r>
              <a:rPr lang="en-US" sz="1600" dirty="0">
                <a:latin typeface="Microsoft YaHei" panose="020B0503020204020204" pitchFamily="34" charset="-122"/>
                <a:ea typeface="Microsoft YaHei" panose="020B0503020204020204" pitchFamily="34" charset="-122"/>
              </a:rPr>
              <a:t>     the documents, visas, air tickets and arranged foreign receptionwill will be deducted.</a:t>
            </a:r>
            <a:endParaRPr lang="en-US" sz="1600" dirty="0">
              <a:latin typeface="Microsoft YaHei" panose="020B0503020204020204" pitchFamily="34" charset="-122"/>
              <a:ea typeface="Microsoft YaHei" panose="020B0503020204020204" pitchFamily="34" charset="-122"/>
            </a:endParaRPr>
          </a:p>
          <a:p>
            <a:pPr marL="285750" indent="-285750">
              <a:buFont typeface="Wingdings" panose="05000000000000000000" charset="0"/>
              <a:buChar char="ü"/>
            </a:pPr>
            <a:endParaRPr lang="en-US" sz="1600" dirty="0" smtClean="0">
              <a:latin typeface="Microsoft YaHei" panose="020B0503020204020204" pitchFamily="34" charset="-122"/>
              <a:ea typeface="Microsoft YaHei" panose="020B0503020204020204" pitchFamily="34" charset="-122"/>
            </a:endParaRPr>
          </a:p>
          <a:p>
            <a:r>
              <a:rPr lang="en-US" sz="1600" dirty="0">
                <a:latin typeface="Microsoft YaHei" panose="020B0503020204020204" pitchFamily="34" charset="-122"/>
                <a:ea typeface="Microsoft YaHei" panose="020B0503020204020204" pitchFamily="34" charset="-122"/>
              </a:rPr>
              <a:t> Suitable for objects: Students who have golf learning experience or have no golf learning experience; Parents are</a:t>
            </a:r>
            <a:endParaRPr lang="en-US" sz="1600" dirty="0">
              <a:latin typeface="Microsoft YaHei" panose="020B0503020204020204" pitchFamily="34" charset="-122"/>
              <a:ea typeface="Microsoft YaHei" panose="020B0503020204020204" pitchFamily="34" charset="-122"/>
            </a:endParaRPr>
          </a:p>
          <a:p>
            <a:r>
              <a:rPr lang="en-US" sz="1600" dirty="0">
                <a:latin typeface="Microsoft YaHei" panose="020B0503020204020204" pitchFamily="34" charset="-122"/>
                <a:ea typeface="Microsoft YaHei" panose="020B0503020204020204" pitchFamily="34" charset="-122"/>
              </a:rPr>
              <a:t>                                  required for students under 11 years of age.</a:t>
            </a:r>
            <a:endParaRPr lang="en-US" sz="1600" dirty="0">
              <a:latin typeface="Microsoft YaHei" panose="020B0503020204020204" pitchFamily="34" charset="-122"/>
              <a:ea typeface="Microsoft YaHei" panose="020B0503020204020204" pitchFamily="34" charset="-122"/>
            </a:endParaRPr>
          </a:p>
          <a:p>
            <a:r>
              <a:rPr lang="en-US" sz="1600" dirty="0">
                <a:latin typeface="Microsoft YaHei" panose="020B0503020204020204" pitchFamily="34" charset="-122"/>
                <a:ea typeface="Microsoft YaHei" panose="020B0503020204020204" pitchFamily="34" charset="-122"/>
              </a:rPr>
              <a:t>           Deadline for registration: Sign up for the offer before the month of 201. Limited number of places</a:t>
            </a:r>
            <a:endParaRPr lang="en-US" sz="1600" dirty="0">
              <a:latin typeface="Microsoft YaHei" panose="020B0503020204020204" pitchFamily="34" charset="-122"/>
              <a:ea typeface="Microsoft YaHei" panose="020B0503020204020204" pitchFamily="34" charset="-122"/>
            </a:endParaRPr>
          </a:p>
          <a:p>
            <a:r>
              <a:rPr lang="en-US" sz="1600" dirty="0">
                <a:latin typeface="Microsoft YaHei" panose="020B0503020204020204" pitchFamily="34" charset="-122"/>
                <a:ea typeface="Microsoft YaHei" panose="020B0503020204020204" pitchFamily="34" charset="-122"/>
              </a:rPr>
              <a:t>                                                                   Please register quickly!</a:t>
            </a:r>
            <a:endParaRPr lang="en-US" sz="1600" dirty="0">
              <a:latin typeface="Microsoft YaHei" panose="020B0503020204020204" pitchFamily="34" charset="-122"/>
              <a:ea typeface="Microsoft YaHei" panose="020B0503020204020204" pitchFamily="34" charset="-122"/>
            </a:endParaRPr>
          </a:p>
          <a:p>
            <a:r>
              <a:rPr lang="en-US" sz="1600" dirty="0">
                <a:latin typeface="Microsoft YaHei" panose="020B0503020204020204" pitchFamily="34" charset="-122"/>
                <a:ea typeface="Microsoft YaHei" panose="020B0503020204020204" pitchFamily="34" charset="-122"/>
              </a:rPr>
              <a:t>(Note: The deadline for registration for students who have not yet applied for a passport is the month of the month)</a:t>
            </a:r>
            <a:endParaRPr lang="en-US" sz="1600" dirty="0">
              <a:latin typeface="Microsoft YaHei" panose="020B0503020204020204" pitchFamily="34" charset="-122"/>
              <a:ea typeface="Microsoft YaHei"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53715" y="423545"/>
            <a:ext cx="7575550" cy="1938020"/>
          </a:xfrm>
          <a:prstGeom prst="rect">
            <a:avLst/>
          </a:prstGeom>
          <a:noFill/>
        </p:spPr>
        <p:txBody>
          <a:bodyPr wrap="square" rtlCol="0">
            <a:spAutoFit/>
          </a:bodyPr>
          <a:lstStyle/>
          <a:p>
            <a:r>
              <a:rPr kumimoji="1" lang="zh-CN" altLang="en-US" sz="2800" b="1" cap="all" dirty="0" smtClean="0">
                <a:latin typeface="Microsoft JhengHei" panose="020B0604030504040204" pitchFamily="34" charset="-120"/>
                <a:ea typeface="Microsoft JhengHei" panose="020B0604030504040204" pitchFamily="34" charset="-120"/>
                <a:cs typeface="HanziPen SC" charset="-122"/>
              </a:rPr>
              <a:t>引领 </a:t>
            </a:r>
            <a:r>
              <a:rPr kumimoji="1" lang="en-US" altLang="zh-CN" sz="2800" b="1" cap="all" dirty="0" smtClean="0">
                <a:latin typeface="Microsoft JhengHei" panose="020B0604030504040204" pitchFamily="34" charset="-120"/>
                <a:ea typeface="Microsoft JhengHei" panose="020B0604030504040204" pitchFamily="34" charset="-120"/>
                <a:cs typeface="HanziPen SC" charset="-122"/>
              </a:rPr>
              <a:t>- </a:t>
            </a:r>
            <a:r>
              <a:rPr kumimoji="1" lang="zh-CN" altLang="en-US" sz="2800" b="1" cap="all" dirty="0" smtClean="0">
                <a:latin typeface="Microsoft JhengHei" panose="020B0604030504040204" pitchFamily="34" charset="-120"/>
                <a:ea typeface="SimSun" panose="02010600030101010101" pitchFamily="2" charset="-122"/>
                <a:cs typeface="HanziPen SC" charset="-122"/>
              </a:rPr>
              <a:t>利博蒂</a:t>
            </a:r>
            <a:r>
              <a:rPr kumimoji="1" lang="zh-CN" altLang="en-US" sz="2800" b="1" cap="all" dirty="0" smtClean="0">
                <a:latin typeface="Microsoft JhengHei" panose="020B0604030504040204" pitchFamily="34" charset="-120"/>
                <a:ea typeface="Microsoft JhengHei" panose="020B0604030504040204" pitchFamily="34" charset="-120"/>
                <a:cs typeface="HanziPen SC" charset="-122"/>
              </a:rPr>
              <a:t>合作</a:t>
            </a:r>
            <a:r>
              <a:rPr kumimoji="1" lang="zh-CN" altLang="en-US" sz="2800" b="1" cap="all" dirty="0">
                <a:latin typeface="Microsoft JhengHei" panose="020B0604030504040204" pitchFamily="34" charset="-120"/>
                <a:ea typeface="Microsoft JhengHei" panose="020B0604030504040204" pitchFamily="34" charset="-120"/>
                <a:cs typeface="HanziPen SC" charset="-122"/>
              </a:rPr>
              <a:t>意向</a:t>
            </a:r>
            <a:endParaRPr kumimoji="1" lang="zh-CN" altLang="en-US" sz="2800" b="1" cap="all" dirty="0">
              <a:latin typeface="Microsoft JhengHei" panose="020B0604030504040204" pitchFamily="34" charset="-120"/>
              <a:ea typeface="Microsoft JhengHei" panose="020B0604030504040204" pitchFamily="34" charset="-120"/>
              <a:cs typeface="HanziPen SC" charset="-122"/>
            </a:endParaRPr>
          </a:p>
          <a:p>
            <a:r>
              <a:rPr kumimoji="1" lang="zh-CN" altLang="en-US" sz="2800" b="1" cap="all" dirty="0">
                <a:latin typeface="Microsoft JhengHei" panose="020B0604030504040204" pitchFamily="34" charset="-120"/>
                <a:ea typeface="Microsoft JhengHei" panose="020B0604030504040204" pitchFamily="34" charset="-120"/>
                <a:cs typeface="HanziPen SC" charset="-122"/>
              </a:rPr>
              <a:t> </a:t>
            </a:r>
            <a:endParaRPr kumimoji="1" lang="zh-CN" altLang="en-US" sz="3200" b="1" cap="all" dirty="0">
              <a:latin typeface="Microsoft JhengHei" panose="020B0604030504040204" pitchFamily="34" charset="-120"/>
              <a:ea typeface="Microsoft JhengHei" panose="020B0604030504040204" pitchFamily="34" charset="-120"/>
              <a:cs typeface="HanziPen SC" charset="-122"/>
            </a:endParaRPr>
          </a:p>
          <a:p>
            <a:endParaRPr kumimoji="1" lang="zh-CN" altLang="en-US" sz="3200" b="1" cap="all" dirty="0">
              <a:latin typeface="Microsoft JhengHei" panose="020B0604030504040204" pitchFamily="34" charset="-120"/>
              <a:ea typeface="Microsoft JhengHei" panose="020B0604030504040204" pitchFamily="34" charset="-120"/>
              <a:cs typeface="HanziPen SC" charset="-122"/>
            </a:endParaRPr>
          </a:p>
          <a:p>
            <a:endParaRPr kumimoji="1" lang="en-US" sz="3200" b="1" cap="all" dirty="0">
              <a:latin typeface="Microsoft JhengHei" panose="020B0604030504040204" pitchFamily="34" charset="-120"/>
              <a:ea typeface="Microsoft JhengHei" panose="020B0604030504040204" pitchFamily="34" charset="-120"/>
              <a:cs typeface="HanziPen SC" charset="-122"/>
            </a:endParaRPr>
          </a:p>
        </p:txBody>
      </p:sp>
      <p:sp>
        <p:nvSpPr>
          <p:cNvPr id="3" name="TextBox 2"/>
          <p:cNvSpPr txBox="1"/>
          <p:nvPr/>
        </p:nvSpPr>
        <p:spPr>
          <a:xfrm>
            <a:off x="988209" y="1092200"/>
            <a:ext cx="11019297" cy="5969635"/>
          </a:xfrm>
          <a:prstGeom prst="rect">
            <a:avLst/>
          </a:prstGeom>
          <a:noFill/>
        </p:spPr>
        <p:txBody>
          <a:bodyPr wrap="square" rtlCol="0">
            <a:spAutoFit/>
          </a:bodyPr>
          <a:lstStyle/>
          <a:p>
            <a:pPr marL="285750" indent="-285750">
              <a:buFont typeface="Wingdings" panose="05000000000000000000" pitchFamily="2" charset="2"/>
              <a:buChar char="Ø"/>
            </a:pPr>
            <a:r>
              <a:rPr lang="zh-CN" altLang="en-US" sz="2000" b="1" dirty="0" smtClean="0">
                <a:latin typeface="Microsoft JhengHei" panose="020B0604030504040204" pitchFamily="34" charset="-120"/>
                <a:ea typeface="Microsoft JhengHei" panose="020B0604030504040204" pitchFamily="34" charset="-120"/>
              </a:rPr>
              <a:t>友好互访 </a:t>
            </a:r>
            <a:endParaRPr lang="en-US" altLang="zh-CN" sz="2000" dirty="0" smtClean="0">
              <a:latin typeface="Microsoft JhengHei" panose="020B0604030504040204" pitchFamily="34" charset="-120"/>
              <a:ea typeface="Microsoft JhengHei" panose="020B0604030504040204" pitchFamily="34" charset="-120"/>
            </a:endParaRPr>
          </a:p>
          <a:p>
            <a:endParaRPr lang="en-US" altLang="zh-CN" dirty="0" smtClean="0">
              <a:latin typeface="Microsoft JhengHei" panose="020B0604030504040204" pitchFamily="34" charset="-120"/>
              <a:ea typeface="Microsoft JhengHei" panose="020B0604030504040204" pitchFamily="34" charset="-120"/>
            </a:endParaRPr>
          </a:p>
          <a:p>
            <a:pPr marL="285750" lvl="0" indent="-285750">
              <a:buFont typeface="Wingdings" panose="05000000000000000000" pitchFamily="2" charset="2"/>
              <a:buChar char="§"/>
            </a:pPr>
            <a:r>
              <a:rPr lang="zh-CN" altLang="en-US" b="1" dirty="0">
                <a:latin typeface="Microsoft JhengHei" panose="020B0604030504040204" pitchFamily="34" charset="-120"/>
                <a:ea typeface="Microsoft JhengHei" panose="020B0604030504040204" pitchFamily="34" charset="-120"/>
              </a:rPr>
              <a:t>体育文化</a:t>
            </a:r>
            <a:r>
              <a:rPr lang="zh-CN" altLang="en-US" b="1" dirty="0" smtClean="0">
                <a:latin typeface="Microsoft JhengHei" panose="020B0604030504040204" pitchFamily="34" charset="-120"/>
                <a:ea typeface="Microsoft JhengHei" panose="020B0604030504040204" pitchFamily="34" charset="-120"/>
              </a:rPr>
              <a:t>交</a:t>
            </a:r>
            <a:r>
              <a:rPr lang="zh-CN" altLang="en-US" b="1" dirty="0">
                <a:latin typeface="Microsoft JhengHei" panose="020B0604030504040204" pitchFamily="34" charset="-120"/>
                <a:ea typeface="Microsoft JhengHei" panose="020B0604030504040204" pitchFamily="34" charset="-120"/>
              </a:rPr>
              <a:t>流团 </a:t>
            </a:r>
            <a:endParaRPr lang="en-US" dirty="0">
              <a:latin typeface="Microsoft JhengHei" panose="020B0604030504040204" pitchFamily="34" charset="-120"/>
              <a:ea typeface="Microsoft JhengHei" panose="020B0604030504040204" pitchFamily="34" charset="-120"/>
            </a:endParaRPr>
          </a:p>
          <a:p>
            <a:pPr lvl="1"/>
            <a:r>
              <a:rPr lang="zh-CN" altLang="en-US" dirty="0" smtClean="0">
                <a:latin typeface="Microsoft JhengHei" panose="020B0604030504040204" pitchFamily="34" charset="-120"/>
                <a:ea typeface="Microsoft JhengHei" panose="020B0604030504040204" pitchFamily="34" charset="-120"/>
              </a:rPr>
              <a:t>中美双方</a:t>
            </a:r>
            <a:r>
              <a:rPr lang="zh-CN" altLang="en-US" dirty="0">
                <a:latin typeface="Microsoft JhengHei" panose="020B0604030504040204" pitchFamily="34" charset="-120"/>
                <a:ea typeface="Microsoft JhengHei" panose="020B0604030504040204" pitchFamily="34" charset="-120"/>
              </a:rPr>
              <a:t>的学生可以在老师的带领下前</a:t>
            </a:r>
            <a:r>
              <a:rPr lang="zh-CN" altLang="en-US" dirty="0" smtClean="0">
                <a:latin typeface="Microsoft JhengHei" panose="020B0604030504040204" pitchFamily="34" charset="-120"/>
                <a:ea typeface="Microsoft JhengHei" panose="020B0604030504040204" pitchFamily="34" charset="-120"/>
              </a:rPr>
              <a:t>往对方学</a:t>
            </a:r>
            <a:r>
              <a:rPr lang="zh-CN" altLang="en-US" dirty="0">
                <a:latin typeface="Microsoft JhengHei" panose="020B0604030504040204" pitchFamily="34" charset="-120"/>
                <a:ea typeface="Microsoft JhengHei" panose="020B0604030504040204" pitchFamily="34" charset="-120"/>
              </a:rPr>
              <a:t>校进行冬季或夏季的游学体验，让学生们感受</a:t>
            </a:r>
            <a:r>
              <a:rPr lang="zh-CN" altLang="en-US" dirty="0" smtClean="0">
                <a:latin typeface="Microsoft JhengHei" panose="020B0604030504040204" pitchFamily="34" charset="-120"/>
                <a:ea typeface="Microsoft JhengHei" panose="020B0604030504040204" pitchFamily="34" charset="-120"/>
              </a:rPr>
              <a:t>在</a:t>
            </a:r>
            <a:r>
              <a:rPr lang="zh-CN" altLang="en-US" dirty="0">
                <a:latin typeface="Microsoft JhengHei" panose="020B0604030504040204" pitchFamily="34" charset="-120"/>
                <a:ea typeface="Microsoft JhengHei" panose="020B0604030504040204" pitchFamily="34" charset="-120"/>
              </a:rPr>
              <a:t>彼</a:t>
            </a:r>
            <a:r>
              <a:rPr lang="zh-CN" altLang="en-US" dirty="0" smtClean="0">
                <a:latin typeface="Microsoft JhengHei" panose="020B0604030504040204" pitchFamily="34" charset="-120"/>
                <a:ea typeface="Microsoft JhengHei" panose="020B0604030504040204" pitchFamily="34" charset="-120"/>
              </a:rPr>
              <a:t>此国家的</a:t>
            </a:r>
            <a:r>
              <a:rPr lang="zh-CN" altLang="en-US" dirty="0">
                <a:latin typeface="Microsoft JhengHei" panose="020B0604030504040204" pitchFamily="34" charset="-120"/>
                <a:ea typeface="Microsoft JhengHei" panose="020B0604030504040204" pitchFamily="34" charset="-120"/>
              </a:rPr>
              <a:t>学习与生活。此项目的时间建议定在每年</a:t>
            </a:r>
            <a:r>
              <a:rPr lang="zh-CN" altLang="en-US" dirty="0" smtClean="0">
                <a:latin typeface="Microsoft JhengHei" panose="020B0604030504040204" pitchFamily="34" charset="-120"/>
                <a:ea typeface="Microsoft JhengHei" panose="020B0604030504040204" pitchFamily="34" charset="-120"/>
              </a:rPr>
              <a:t>中美的</a:t>
            </a:r>
            <a:r>
              <a:rPr lang="zh-CN" altLang="en-US" dirty="0">
                <a:latin typeface="Microsoft JhengHei" panose="020B0604030504040204" pitchFamily="34" charset="-120"/>
                <a:ea typeface="Microsoft JhengHei" panose="020B0604030504040204" pitchFamily="34" charset="-120"/>
              </a:rPr>
              <a:t>寒假与暑假期间，参加该项目的人数由双方协定，费用由参加学生及家庭自理</a:t>
            </a:r>
            <a:r>
              <a:rPr lang="zh-CN" altLang="en-US" dirty="0" smtClean="0">
                <a:latin typeface="Microsoft JhengHei" panose="020B0604030504040204" pitchFamily="34" charset="-120"/>
                <a:ea typeface="Microsoft JhengHei" panose="020B0604030504040204" pitchFamily="34" charset="-120"/>
              </a:rPr>
              <a:t>。</a:t>
            </a:r>
            <a:endParaRPr lang="en-US" altLang="zh-CN" dirty="0" smtClean="0">
              <a:latin typeface="Microsoft JhengHei" panose="020B0604030504040204" pitchFamily="34" charset="-120"/>
              <a:ea typeface="Microsoft JhengHei" panose="020B0604030504040204" pitchFamily="34" charset="-120"/>
            </a:endParaRPr>
          </a:p>
          <a:p>
            <a:endParaRPr lang="en-US" dirty="0">
              <a:latin typeface="Microsoft JhengHei" panose="020B0604030504040204" pitchFamily="34" charset="-120"/>
              <a:ea typeface="Microsoft JhengHei" panose="020B0604030504040204" pitchFamily="34" charset="-120"/>
            </a:endParaRPr>
          </a:p>
          <a:p>
            <a:pPr marL="285750" lvl="0" indent="-285750">
              <a:buFont typeface="Wingdings" panose="05000000000000000000" pitchFamily="2" charset="2"/>
              <a:buChar char="§"/>
            </a:pPr>
            <a:r>
              <a:rPr lang="zh-CN" altLang="en-US" b="1" dirty="0">
                <a:latin typeface="Microsoft JhengHei" panose="020B0604030504040204" pitchFamily="34" charset="-120"/>
                <a:ea typeface="Microsoft JhengHei" panose="020B0604030504040204" pitchFamily="34" charset="-120"/>
              </a:rPr>
              <a:t>中</a:t>
            </a:r>
            <a:r>
              <a:rPr lang="zh-CN" altLang="en-US" b="1" dirty="0" smtClean="0">
                <a:latin typeface="Microsoft JhengHei" panose="020B0604030504040204" pitchFamily="34" charset="-120"/>
                <a:ea typeface="Microsoft JhengHei" panose="020B0604030504040204" pitchFamily="34" charset="-120"/>
              </a:rPr>
              <a:t>美</a:t>
            </a:r>
            <a:r>
              <a:rPr lang="zh-CN" altLang="en-US" b="1" dirty="0">
                <a:latin typeface="Microsoft JhengHei" panose="020B0604030504040204" pitchFamily="34" charset="-120"/>
                <a:ea typeface="Microsoft JhengHei" panose="020B0604030504040204" pitchFamily="34" charset="-120"/>
              </a:rPr>
              <a:t>校</a:t>
            </a:r>
            <a:r>
              <a:rPr lang="zh-CN" altLang="en-US" b="1" dirty="0" smtClean="0">
                <a:latin typeface="Microsoft JhengHei" panose="020B0604030504040204" pitchFamily="34" charset="-120"/>
                <a:ea typeface="Microsoft JhengHei" panose="020B0604030504040204" pitchFamily="34" charset="-120"/>
              </a:rPr>
              <a:t>际高尔夫交</a:t>
            </a:r>
            <a:r>
              <a:rPr lang="zh-CN" altLang="en-US" b="1" dirty="0">
                <a:latin typeface="Microsoft JhengHei" panose="020B0604030504040204" pitchFamily="34" charset="-120"/>
                <a:ea typeface="Microsoft JhengHei" panose="020B0604030504040204" pitchFamily="34" charset="-120"/>
              </a:rPr>
              <a:t>流</a:t>
            </a:r>
            <a:r>
              <a:rPr lang="ru-RU" b="1" dirty="0">
                <a:ea typeface="Microsoft JhengHei" panose="020B0604030504040204" pitchFamily="34" charset="-120"/>
              </a:rPr>
              <a:t> </a:t>
            </a:r>
            <a:endParaRPr lang="en-US" dirty="0">
              <a:latin typeface="Microsoft JhengHei" panose="020B0604030504040204" pitchFamily="34" charset="-120"/>
              <a:ea typeface="Microsoft JhengHei" panose="020B0604030504040204" pitchFamily="34" charset="-120"/>
            </a:endParaRPr>
          </a:p>
          <a:p>
            <a:pPr lvl="1"/>
            <a:r>
              <a:rPr lang="zh-CN" altLang="en-US" dirty="0">
                <a:latin typeface="Microsoft JhengHei" panose="020B0604030504040204" pitchFamily="34" charset="-120"/>
                <a:ea typeface="Microsoft JhengHei" panose="020B0604030504040204" pitchFamily="34" charset="-120"/>
              </a:rPr>
              <a:t>鉴</a:t>
            </a:r>
            <a:r>
              <a:rPr lang="zh-CN" altLang="en-US" dirty="0" smtClean="0">
                <a:latin typeface="Microsoft JhengHei" panose="020B0604030504040204" pitchFamily="34" charset="-120"/>
                <a:ea typeface="Microsoft JhengHei" panose="020B0604030504040204" pitchFamily="34" charset="-120"/>
              </a:rPr>
              <a:t>于引领</a:t>
            </a:r>
            <a:r>
              <a:rPr lang="en-US" altLang="zh-CN" dirty="0" smtClean="0">
                <a:latin typeface="Microsoft JhengHei" panose="020B0604030504040204" pitchFamily="34" charset="-120"/>
                <a:ea typeface="Microsoft JhengHei" panose="020B0604030504040204" pitchFamily="34" charset="-120"/>
              </a:rPr>
              <a:t>-</a:t>
            </a:r>
            <a:r>
              <a:rPr lang="zh-CN" altLang="en-US" dirty="0" smtClean="0">
                <a:latin typeface="Microsoft JhengHei" panose="020B0604030504040204" pitchFamily="34" charset="-120"/>
                <a:ea typeface="SimSun" panose="02010600030101010101" pitchFamily="2" charset="-122"/>
              </a:rPr>
              <a:t>利博蒂</a:t>
            </a:r>
            <a:r>
              <a:rPr lang="zh-CN" altLang="en-US" dirty="0" smtClean="0">
                <a:latin typeface="Microsoft JhengHei" panose="020B0604030504040204" pitchFamily="34" charset="-120"/>
                <a:ea typeface="Microsoft JhengHei" panose="020B0604030504040204" pitchFamily="34" charset="-120"/>
              </a:rPr>
              <a:t>在高尔夫项目方</a:t>
            </a:r>
            <a:r>
              <a:rPr lang="zh-CN" altLang="en-US" dirty="0">
                <a:latin typeface="Microsoft JhengHei" panose="020B0604030504040204" pitchFamily="34" charset="-120"/>
                <a:ea typeface="Microsoft JhengHei" panose="020B0604030504040204" pitchFamily="34" charset="-120"/>
              </a:rPr>
              <a:t>面拥有强大的师资力量，美方</a:t>
            </a:r>
            <a:r>
              <a:rPr lang="zh-CN" altLang="en-US" dirty="0" smtClean="0">
                <a:latin typeface="Microsoft JhengHei" panose="020B0604030504040204" pitchFamily="34" charset="-120"/>
                <a:ea typeface="Microsoft JhengHei" panose="020B0604030504040204" pitchFamily="34" charset="-120"/>
              </a:rPr>
              <a:t>会</a:t>
            </a:r>
            <a:r>
              <a:rPr lang="zh-CN" altLang="en-US" dirty="0">
                <a:latin typeface="Microsoft JhengHei" panose="020B0604030504040204" pitchFamily="34" charset="-120"/>
                <a:ea typeface="Microsoft JhengHei" panose="020B0604030504040204" pitchFamily="34" charset="-120"/>
              </a:rPr>
              <a:t>向</a:t>
            </a:r>
            <a:r>
              <a:rPr lang="zh-CN" altLang="en-US" dirty="0" smtClean="0">
                <a:latin typeface="Microsoft JhengHei" panose="020B0604030504040204" pitchFamily="34" charset="-120"/>
                <a:ea typeface="Microsoft JhengHei" panose="020B0604030504040204" pitchFamily="34" charset="-120"/>
              </a:rPr>
              <a:t>中</a:t>
            </a:r>
            <a:r>
              <a:rPr lang="zh-CN" altLang="en-US" dirty="0">
                <a:latin typeface="Microsoft JhengHei" panose="020B0604030504040204" pitchFamily="34" charset="-120"/>
                <a:ea typeface="Microsoft JhengHei" panose="020B0604030504040204" pitchFamily="34" charset="-120"/>
              </a:rPr>
              <a:t>国学</a:t>
            </a:r>
            <a:r>
              <a:rPr lang="zh-CN" altLang="en-US" dirty="0" smtClean="0">
                <a:latin typeface="Microsoft JhengHei" panose="020B0604030504040204" pitchFamily="34" charset="-120"/>
                <a:ea typeface="Microsoft JhengHei" panose="020B0604030504040204" pitchFamily="34" charset="-120"/>
              </a:rPr>
              <a:t>校提供高尔夫相关的</a:t>
            </a:r>
            <a:r>
              <a:rPr lang="zh-CN" altLang="en-US" dirty="0">
                <a:latin typeface="Microsoft JhengHei" panose="020B0604030504040204" pitchFamily="34" charset="-120"/>
                <a:ea typeface="Microsoft JhengHei" panose="020B0604030504040204" pitchFamily="34" charset="-120"/>
              </a:rPr>
              <a:t>师资支持。中美双方可进行校际间</a:t>
            </a:r>
            <a:r>
              <a:rPr lang="zh-CN" altLang="en-US" dirty="0" smtClean="0">
                <a:latin typeface="Microsoft JhengHei" panose="020B0604030504040204" pitchFamily="34" charset="-120"/>
                <a:ea typeface="Microsoft JhengHei" panose="020B0604030504040204" pitchFamily="34" charset="-120"/>
              </a:rPr>
              <a:t>的</a:t>
            </a:r>
            <a:r>
              <a:rPr lang="zh-CN" altLang="en-US" dirty="0">
                <a:latin typeface="Microsoft JhengHei" panose="020B0604030504040204" pitchFamily="34" charset="-120"/>
                <a:ea typeface="Microsoft JhengHei" panose="020B0604030504040204" pitchFamily="34" charset="-120"/>
              </a:rPr>
              <a:t>互</a:t>
            </a:r>
            <a:r>
              <a:rPr lang="zh-CN" altLang="en-US" dirty="0" smtClean="0">
                <a:latin typeface="Microsoft JhengHei" panose="020B0604030504040204" pitchFamily="34" charset="-120"/>
                <a:ea typeface="Microsoft JhengHei" panose="020B0604030504040204" pitchFamily="34" charset="-120"/>
              </a:rPr>
              <a:t>访、比赛交流。</a:t>
            </a:r>
            <a:endParaRPr lang="en-US" dirty="0">
              <a:latin typeface="Microsoft JhengHei" panose="020B0604030504040204" pitchFamily="34" charset="-120"/>
              <a:ea typeface="Microsoft JhengHei" panose="020B0604030504040204" pitchFamily="34" charset="-120"/>
            </a:endParaRPr>
          </a:p>
          <a:p>
            <a:endParaRPr lang="en-US" dirty="0" smtClean="0">
              <a:latin typeface="Microsoft JhengHei" panose="020B0604030504040204" pitchFamily="34" charset="-120"/>
              <a:ea typeface="Microsoft JhengHei" panose="020B0604030504040204" pitchFamily="34" charset="-120"/>
            </a:endParaRPr>
          </a:p>
          <a:p>
            <a:pPr marL="285750" lvl="0" indent="-285750">
              <a:buFont typeface="Wingdings" panose="05000000000000000000" pitchFamily="2" charset="2"/>
              <a:buChar char="§"/>
            </a:pPr>
            <a:r>
              <a:rPr lang="zh-CN" altLang="en-US" b="1" dirty="0">
                <a:latin typeface="Microsoft JhengHei" panose="020B0604030504040204" pitchFamily="34" charset="-120"/>
                <a:ea typeface="Microsoft JhengHei" panose="020B0604030504040204" pitchFamily="34" charset="-120"/>
              </a:rPr>
              <a:t>交换生项</a:t>
            </a:r>
            <a:r>
              <a:rPr lang="zh-CN" altLang="en-US" b="1" dirty="0" smtClean="0">
                <a:latin typeface="Microsoft JhengHei" panose="020B0604030504040204" pitchFamily="34" charset="-120"/>
                <a:ea typeface="Microsoft JhengHei" panose="020B0604030504040204" pitchFamily="34" charset="-120"/>
              </a:rPr>
              <a:t>目</a:t>
            </a:r>
            <a:endParaRPr lang="en-US" dirty="0">
              <a:latin typeface="Microsoft JhengHei" panose="020B0604030504040204" pitchFamily="34" charset="-120"/>
              <a:ea typeface="Microsoft JhengHei" panose="020B0604030504040204" pitchFamily="34" charset="-120"/>
            </a:endParaRPr>
          </a:p>
          <a:p>
            <a:pPr lvl="1"/>
            <a:r>
              <a:rPr lang="zh-CN" altLang="en-US" dirty="0">
                <a:latin typeface="Microsoft JhengHei" panose="020B0604030504040204" pitchFamily="34" charset="-120"/>
                <a:ea typeface="Microsoft JhengHei" panose="020B0604030504040204" pitchFamily="34" charset="-120"/>
              </a:rPr>
              <a:t>如果利博蒂</a:t>
            </a:r>
            <a:r>
              <a:rPr lang="zh-CN" altLang="en-US" dirty="0" smtClean="0">
                <a:latin typeface="Microsoft JhengHei" panose="020B0604030504040204" pitchFamily="34" charset="-120"/>
                <a:ea typeface="Microsoft JhengHei" panose="020B0604030504040204" pitchFamily="34" charset="-120"/>
              </a:rPr>
              <a:t>私立学</a:t>
            </a:r>
            <a:r>
              <a:rPr lang="zh-CN" altLang="en-US" dirty="0">
                <a:latin typeface="Microsoft JhengHei" panose="020B0604030504040204" pitchFamily="34" charset="-120"/>
                <a:ea typeface="Microsoft JhengHei" panose="020B0604030504040204" pitchFamily="34" charset="-120"/>
              </a:rPr>
              <a:t>校有交换生名额，在中国学校内可以招募意愿前往卡罗尔</a:t>
            </a:r>
            <a:r>
              <a:rPr lang="zh-CN" altLang="en-US" dirty="0" smtClean="0">
                <a:latin typeface="Microsoft JhengHei" panose="020B0604030504040204" pitchFamily="34" charset="-120"/>
                <a:ea typeface="Microsoft JhengHei" panose="020B0604030504040204" pitchFamily="34" charset="-120"/>
              </a:rPr>
              <a:t>顿私立学</a:t>
            </a:r>
            <a:r>
              <a:rPr lang="zh-CN" altLang="en-US" dirty="0">
                <a:latin typeface="Microsoft JhengHei" panose="020B0604030504040204" pitchFamily="34" charset="-120"/>
                <a:ea typeface="Microsoft JhengHei" panose="020B0604030504040204" pitchFamily="34" charset="-120"/>
              </a:rPr>
              <a:t>校进</a:t>
            </a:r>
            <a:r>
              <a:rPr lang="zh-CN" altLang="en-US" dirty="0" smtClean="0">
                <a:latin typeface="Microsoft JhengHei" panose="020B0604030504040204" pitchFamily="34" charset="-120"/>
                <a:ea typeface="Microsoft JhengHei" panose="020B0604030504040204" pitchFamily="34" charset="-120"/>
              </a:rPr>
              <a:t>行短期</a:t>
            </a:r>
            <a:r>
              <a:rPr lang="en-US" altLang="zh-CN" dirty="0" smtClean="0">
                <a:latin typeface="Microsoft JhengHei" panose="020B0604030504040204" pitchFamily="34" charset="-120"/>
                <a:ea typeface="Microsoft JhengHei" panose="020B0604030504040204" pitchFamily="34" charset="-120"/>
              </a:rPr>
              <a:t>30</a:t>
            </a:r>
            <a:r>
              <a:rPr lang="zh-CN" altLang="en-US" dirty="0" smtClean="0">
                <a:latin typeface="Microsoft JhengHei" panose="020B0604030504040204" pitchFamily="34" charset="-120"/>
                <a:ea typeface="Microsoft JhengHei" panose="020B0604030504040204" pitchFamily="34" charset="-120"/>
              </a:rPr>
              <a:t>天至一</a:t>
            </a:r>
            <a:r>
              <a:rPr lang="zh-CN" altLang="en-US" dirty="0">
                <a:latin typeface="Microsoft JhengHei" panose="020B0604030504040204" pitchFamily="34" charset="-120"/>
                <a:ea typeface="Microsoft JhengHei" panose="020B0604030504040204" pitchFamily="34" charset="-120"/>
              </a:rPr>
              <a:t>学期或一学年学习及生活的学生。参加该项目的人数由双方协定，费用由参加学生及家庭自理。</a:t>
            </a:r>
            <a:endParaRPr lang="en-US" dirty="0">
              <a:latin typeface="Microsoft JhengHei" panose="020B0604030504040204" pitchFamily="34" charset="-120"/>
              <a:ea typeface="Microsoft JhengHei" panose="020B0604030504040204" pitchFamily="34" charset="-120"/>
            </a:endParaRPr>
          </a:p>
          <a:p>
            <a:endParaRPr lang="en-US" dirty="0" smtClean="0">
              <a:latin typeface="Microsoft JhengHei" panose="020B0604030504040204" pitchFamily="34" charset="-120"/>
              <a:ea typeface="Microsoft JhengHei" panose="020B0604030504040204" pitchFamily="34" charset="-120"/>
            </a:endParaRPr>
          </a:p>
          <a:p>
            <a:pPr marL="285750" indent="-285750">
              <a:buFont typeface="Wingdings" panose="05000000000000000000" pitchFamily="2" charset="2"/>
              <a:buChar char="Ø"/>
            </a:pPr>
            <a:r>
              <a:rPr lang="zh-CN" altLang="en-US" sz="2000" b="1" dirty="0">
                <a:latin typeface="Microsoft JhengHei" panose="020B0604030504040204" pitchFamily="34" charset="-120"/>
                <a:ea typeface="Microsoft JhengHei" panose="020B0604030504040204" pitchFamily="34" charset="-120"/>
              </a:rPr>
              <a:t>派送留学</a:t>
            </a:r>
            <a:r>
              <a:rPr lang="zh-CN" altLang="en-US" sz="2000" b="1" dirty="0" smtClean="0">
                <a:latin typeface="Microsoft JhengHei" panose="020B0604030504040204" pitchFamily="34" charset="-120"/>
                <a:ea typeface="Microsoft JhengHei" panose="020B0604030504040204" pitchFamily="34" charset="-120"/>
              </a:rPr>
              <a:t>生</a:t>
            </a:r>
            <a:endParaRPr lang="en-US" b="1" dirty="0">
              <a:latin typeface="Microsoft JhengHei" panose="020B0604030504040204" pitchFamily="34" charset="-120"/>
              <a:ea typeface="Microsoft JhengHei" panose="020B0604030504040204" pitchFamily="34" charset="-120"/>
            </a:endParaRPr>
          </a:p>
          <a:p>
            <a:pPr lvl="1" algn="just"/>
            <a:r>
              <a:rPr lang="zh-CN" altLang="en-US" b="1" dirty="0">
                <a:latin typeface="Microsoft JhengHei" panose="020B0604030504040204" pitchFamily="34" charset="-120"/>
                <a:ea typeface="Microsoft JhengHei" panose="020B0604030504040204" pitchFamily="34" charset="-120"/>
              </a:rPr>
              <a:t>美方学校每年将</a:t>
            </a:r>
            <a:r>
              <a:rPr lang="zh-CN" altLang="en-US" b="1" dirty="0" smtClean="0">
                <a:latin typeface="Microsoft JhengHei" panose="020B0604030504040204" pitchFamily="34" charset="-120"/>
                <a:ea typeface="Microsoft JhengHei" panose="020B0604030504040204" pitchFamily="34" charset="-120"/>
              </a:rPr>
              <a:t>从</a:t>
            </a:r>
            <a:r>
              <a:rPr kumimoji="1" lang="zh-CN" altLang="en-US" b="1" dirty="0">
                <a:latin typeface="Microsoft JhengHei" panose="020B0604030504040204" pitchFamily="34" charset="-120"/>
                <a:ea typeface="Microsoft JhengHei" panose="020B0604030504040204" pitchFamily="34" charset="-120"/>
              </a:rPr>
              <a:t>中方学校选拔</a:t>
            </a:r>
            <a:r>
              <a:rPr kumimoji="1" lang="zh-CN" altLang="en-US" b="1" dirty="0" smtClean="0">
                <a:latin typeface="Microsoft JhengHei" panose="020B0604030504040204" pitchFamily="34" charset="-120"/>
                <a:ea typeface="Microsoft JhengHei" panose="020B0604030504040204" pitchFamily="34" charset="-120"/>
              </a:rPr>
              <a:t>出</a:t>
            </a:r>
            <a:r>
              <a:rPr kumimoji="1" lang="zh-CN" altLang="en-US" b="1" dirty="0">
                <a:latin typeface="Microsoft JhengHei" panose="020B0604030504040204" pitchFamily="34" charset="-120"/>
                <a:ea typeface="Microsoft JhengHei" panose="020B0604030504040204" pitchFamily="34" charset="-120"/>
              </a:rPr>
              <a:t>体</a:t>
            </a:r>
            <a:r>
              <a:rPr kumimoji="1" lang="zh-CN" altLang="en-US" b="1" dirty="0" smtClean="0">
                <a:latin typeface="Microsoft JhengHei" panose="020B0604030504040204" pitchFamily="34" charset="-120"/>
                <a:ea typeface="Microsoft JhengHei" panose="020B0604030504040204" pitchFamily="34" charset="-120"/>
              </a:rPr>
              <a:t>育类的人才赴引领</a:t>
            </a:r>
            <a:r>
              <a:rPr kumimoji="1" lang="en-US" altLang="zh-CN" b="1" dirty="0">
                <a:latin typeface="Microsoft JhengHei" panose="020B0604030504040204" pitchFamily="34" charset="-120"/>
                <a:ea typeface="Microsoft JhengHei" panose="020B0604030504040204" pitchFamily="34" charset="-120"/>
              </a:rPr>
              <a:t>-</a:t>
            </a:r>
            <a:r>
              <a:rPr kumimoji="1" lang="zh-CN" altLang="en-US" b="1" dirty="0">
                <a:latin typeface="Microsoft JhengHei" panose="020B0604030504040204" pitchFamily="34" charset="-120"/>
                <a:ea typeface="SimSun" panose="02010600030101010101" pitchFamily="2" charset="-122"/>
              </a:rPr>
              <a:t>利博蒂</a:t>
            </a:r>
            <a:r>
              <a:rPr kumimoji="1" lang="zh-CN" altLang="en-US" b="1" dirty="0">
                <a:latin typeface="Microsoft JhengHei" panose="020B0604030504040204" pitchFamily="34" charset="-120"/>
                <a:ea typeface="Microsoft JhengHei" panose="020B0604030504040204" pitchFamily="34" charset="-120"/>
              </a:rPr>
              <a:t>私立学校留学交流</a:t>
            </a:r>
            <a:r>
              <a:rPr kumimoji="1" lang="zh-CN" altLang="en-US" b="1" dirty="0" smtClean="0">
                <a:latin typeface="Microsoft JhengHei" panose="020B0604030504040204" pitchFamily="34" charset="-120"/>
                <a:ea typeface="Microsoft JhengHei" panose="020B0604030504040204" pitchFamily="34" charset="-120"/>
              </a:rPr>
              <a:t>并根据学生的学习成果颁发</a:t>
            </a:r>
            <a:r>
              <a:rPr kumimoji="1" lang="zh-CN" altLang="en-US" b="1" u="sng" dirty="0" smtClean="0">
                <a:latin typeface="Microsoft JhengHei" panose="020B0604030504040204" pitchFamily="34" charset="-120"/>
                <a:ea typeface="Microsoft JhengHei" panose="020B0604030504040204" pitchFamily="34" charset="-120"/>
              </a:rPr>
              <a:t>奖</a:t>
            </a:r>
            <a:r>
              <a:rPr kumimoji="1" lang="zh-CN" altLang="en-US" b="1" u="sng" dirty="0">
                <a:latin typeface="Microsoft JhengHei" panose="020B0604030504040204" pitchFamily="34" charset="-120"/>
                <a:ea typeface="Microsoft JhengHei" panose="020B0604030504040204" pitchFamily="34" charset="-120"/>
              </a:rPr>
              <a:t>学金</a:t>
            </a:r>
            <a:r>
              <a:rPr kumimoji="1" lang="zh-CN" altLang="en-US" b="1" dirty="0" smtClean="0">
                <a:latin typeface="Microsoft JhengHei" panose="020B0604030504040204" pitchFamily="34" charset="-120"/>
                <a:ea typeface="Microsoft JhengHei" panose="020B0604030504040204" pitchFamily="34" charset="-120"/>
              </a:rPr>
              <a:t>。</a:t>
            </a:r>
            <a:r>
              <a:rPr lang="zh-CN" altLang="en-US" b="1" dirty="0" smtClean="0">
                <a:latin typeface="Microsoft JhengHei" panose="020B0604030504040204" pitchFamily="34" charset="-120"/>
                <a:ea typeface="Microsoft JhengHei" panose="020B0604030504040204" pitchFamily="34" charset="-120"/>
              </a:rPr>
              <a:t>美</a:t>
            </a:r>
            <a:r>
              <a:rPr lang="zh-CN" altLang="en-US" b="1" dirty="0">
                <a:latin typeface="Microsoft JhengHei" panose="020B0604030504040204" pitchFamily="34" charset="-120"/>
                <a:ea typeface="Microsoft JhengHei" panose="020B0604030504040204" pitchFamily="34" charset="-120"/>
              </a:rPr>
              <a:t>方学校可提</a:t>
            </a:r>
            <a:r>
              <a:rPr lang="zh-CN" altLang="en-US" b="1" dirty="0" smtClean="0">
                <a:latin typeface="Microsoft JhengHei" panose="020B0604030504040204" pitchFamily="34" charset="-120"/>
                <a:ea typeface="Microsoft JhengHei" panose="020B0604030504040204" pitchFamily="34" charset="-120"/>
              </a:rPr>
              <a:t>供</a:t>
            </a:r>
            <a:r>
              <a:rPr lang="ru-RU" b="1" dirty="0" smtClean="0">
                <a:ea typeface="Microsoft JhengHei" panose="020B0604030504040204" pitchFamily="34" charset="-120"/>
              </a:rPr>
              <a:t>I-20</a:t>
            </a:r>
            <a:r>
              <a:rPr lang="ru-RU" b="1" dirty="0">
                <a:ea typeface="Microsoft JhengHei" panose="020B0604030504040204" pitchFamily="34" charset="-120"/>
              </a:rPr>
              <a:t>(</a:t>
            </a:r>
            <a:r>
              <a:rPr lang="zh-CN" altLang="en-US" b="1" dirty="0">
                <a:latin typeface="Microsoft JhengHei" panose="020B0604030504040204" pitchFamily="34" charset="-120"/>
                <a:ea typeface="Microsoft JhengHei" panose="020B0604030504040204" pitchFamily="34" charset="-120"/>
              </a:rPr>
              <a:t>国际学生录取通知书，中国学生可持</a:t>
            </a:r>
            <a:r>
              <a:rPr lang="ru-RU" b="1" dirty="0">
                <a:ea typeface="Microsoft JhengHei" panose="020B0604030504040204" pitchFamily="34" charset="-120"/>
              </a:rPr>
              <a:t>I-20</a:t>
            </a:r>
            <a:r>
              <a:rPr lang="zh-CN" altLang="en-US" b="1" dirty="0">
                <a:latin typeface="Microsoft JhengHei" panose="020B0604030504040204" pitchFamily="34" charset="-120"/>
                <a:ea typeface="Microsoft JhengHei" panose="020B0604030504040204" pitchFamily="34" charset="-120"/>
              </a:rPr>
              <a:t>到美国大使馆申请</a:t>
            </a:r>
            <a:r>
              <a:rPr lang="ru-RU" b="1" dirty="0">
                <a:ea typeface="Microsoft JhengHei" panose="020B0604030504040204" pitchFamily="34" charset="-120"/>
              </a:rPr>
              <a:t>F-1</a:t>
            </a:r>
            <a:r>
              <a:rPr lang="zh-CN" altLang="en-US" b="1" dirty="0">
                <a:latin typeface="Microsoft JhengHei" panose="020B0604030504040204" pitchFamily="34" charset="-120"/>
                <a:ea typeface="Microsoft JhengHei" panose="020B0604030504040204" pitchFamily="34" charset="-120"/>
              </a:rPr>
              <a:t>留学签证</a:t>
            </a:r>
            <a:r>
              <a:rPr lang="ru-RU" b="1" dirty="0">
                <a:ea typeface="Microsoft JhengHei" panose="020B0604030504040204" pitchFamily="34" charset="-120"/>
              </a:rPr>
              <a:t>)</a:t>
            </a:r>
            <a:r>
              <a:rPr lang="zh-CN" altLang="en-US" b="1" dirty="0">
                <a:latin typeface="Microsoft JhengHei" panose="020B0604030504040204" pitchFamily="34" charset="-120"/>
                <a:ea typeface="Microsoft JhengHei" panose="020B0604030504040204" pitchFamily="34" charset="-120"/>
              </a:rPr>
              <a:t>，留学费用由学生自理</a:t>
            </a:r>
            <a:r>
              <a:rPr lang="zh-CN" altLang="en-US" b="1" dirty="0" smtClean="0">
                <a:latin typeface="Microsoft JhengHei" panose="020B0604030504040204" pitchFamily="34" charset="-120"/>
                <a:ea typeface="Microsoft JhengHei" panose="020B0604030504040204" pitchFamily="34" charset="-120"/>
              </a:rPr>
              <a:t>。</a:t>
            </a:r>
            <a:endParaRPr lang="en-US" b="1" dirty="0">
              <a:latin typeface="Microsoft JhengHei" panose="020B0604030504040204" pitchFamily="34" charset="-120"/>
              <a:ea typeface="Microsoft JhengHei" panose="020B0604030504040204" pitchFamily="34" charset="-120"/>
            </a:endParaRPr>
          </a:p>
          <a:p>
            <a:endParaRPr lang="en-US" dirty="0"/>
          </a:p>
          <a:p>
            <a:r>
              <a:rPr lang="en-US" dirty="0" smtClean="0"/>
              <a:t> </a:t>
            </a:r>
            <a:endParaRPr lang="en-US" dirty="0"/>
          </a:p>
        </p:txBody>
      </p:sp>
      <p:pic>
        <p:nvPicPr>
          <p:cNvPr id="5"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35309"/>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19259"/>
            <a:ext cx="1081935" cy="77281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13660" y="423545"/>
            <a:ext cx="7291705" cy="1445260"/>
          </a:xfrm>
          <a:prstGeom prst="rect">
            <a:avLst/>
          </a:prstGeom>
          <a:noFill/>
        </p:spPr>
        <p:txBody>
          <a:bodyPr wrap="square" rtlCol="0">
            <a:spAutoFit/>
          </a:bodyPr>
          <a:lstStyle/>
          <a:p>
            <a:r>
              <a:rPr kumimoji="1" lang="en-US" altLang="zh-CN" sz="2400" b="1" cap="all" dirty="0">
                <a:latin typeface="Microsoft JhengHei" panose="020B0604030504040204" pitchFamily="34" charset="-120"/>
                <a:ea typeface="Microsoft JhengHei" panose="020B0604030504040204" pitchFamily="34" charset="-120"/>
                <a:cs typeface="HanziPen SC" charset="-122"/>
                <a:sym typeface="+mn-ea"/>
              </a:rPr>
              <a:t>L</a:t>
            </a:r>
            <a:r>
              <a:rPr kumimoji="1" lang="zh-CN" altLang="en-US" sz="2400" b="1" cap="all" dirty="0">
                <a:latin typeface="Microsoft JhengHei" panose="020B0604030504040204" pitchFamily="34" charset="-120"/>
                <a:ea typeface="Microsoft JhengHei" panose="020B0604030504040204" pitchFamily="34" charset="-120"/>
                <a:cs typeface="HanziPen SC" charset="-122"/>
                <a:sym typeface="+mn-ea"/>
              </a:rPr>
              <a:t>eading - L</a:t>
            </a:r>
            <a:r>
              <a:rPr kumimoji="1" lang="en-US" altLang="zh-CN" sz="2400" b="1" cap="all" dirty="0">
                <a:latin typeface="Microsoft JhengHei" panose="020B0604030504040204" pitchFamily="34" charset="-120"/>
                <a:ea typeface="Microsoft JhengHei" panose="020B0604030504040204" pitchFamily="34" charset="-120"/>
                <a:cs typeface="HanziPen SC" charset="-122"/>
                <a:sym typeface="+mn-ea"/>
              </a:rPr>
              <a:t>iberty</a:t>
            </a:r>
            <a:r>
              <a:rPr kumimoji="1" lang="zh-CN" altLang="en-US" sz="2400" b="1" cap="all" dirty="0">
                <a:latin typeface="Microsoft JhengHei" panose="020B0604030504040204" pitchFamily="34" charset="-120"/>
                <a:ea typeface="Microsoft JhengHei" panose="020B0604030504040204" pitchFamily="34" charset="-120"/>
                <a:cs typeface="HanziPen SC" charset="-122"/>
                <a:sym typeface="+mn-ea"/>
              </a:rPr>
              <a:t>'s Intent </a:t>
            </a:r>
            <a:r>
              <a:rPr kumimoji="1" lang="en-US" altLang="zh-CN" sz="2400" b="1" cap="all" dirty="0">
                <a:latin typeface="Microsoft JhengHei" panose="020B0604030504040204" pitchFamily="34" charset="-120"/>
                <a:ea typeface="Microsoft JhengHei" panose="020B0604030504040204" pitchFamily="34" charset="-120"/>
                <a:cs typeface="HanziPen SC" charset="-122"/>
                <a:sym typeface="+mn-ea"/>
              </a:rPr>
              <a:t>Cooperation</a:t>
            </a:r>
            <a:r>
              <a:rPr kumimoji="1" lang="zh-CN" altLang="en-US" sz="2400" b="1" cap="all" dirty="0">
                <a:latin typeface="Microsoft JhengHei" panose="020B0604030504040204" pitchFamily="34" charset="-120"/>
                <a:ea typeface="Microsoft JhengHei" panose="020B0604030504040204" pitchFamily="34" charset="-120"/>
                <a:cs typeface="HanziPen SC" charset="-122"/>
              </a:rPr>
              <a:t> </a:t>
            </a:r>
            <a:endParaRPr kumimoji="1" lang="zh-CN" altLang="en-US" sz="3200" b="1" cap="all" dirty="0">
              <a:latin typeface="Microsoft JhengHei" panose="020B0604030504040204" pitchFamily="34" charset="-120"/>
              <a:ea typeface="Microsoft JhengHei" panose="020B0604030504040204" pitchFamily="34" charset="-120"/>
              <a:cs typeface="HanziPen SC" charset="-122"/>
            </a:endParaRPr>
          </a:p>
          <a:p>
            <a:endParaRPr kumimoji="1" lang="zh-CN" altLang="en-US" sz="3200" b="1" cap="all" dirty="0">
              <a:latin typeface="Microsoft JhengHei" panose="020B0604030504040204" pitchFamily="34" charset="-120"/>
              <a:ea typeface="Microsoft JhengHei" panose="020B0604030504040204" pitchFamily="34" charset="-120"/>
              <a:cs typeface="HanziPen SC" charset="-122"/>
            </a:endParaRPr>
          </a:p>
          <a:p>
            <a:endParaRPr kumimoji="1" lang="en-US" sz="3200" b="1" cap="all" dirty="0">
              <a:latin typeface="Microsoft JhengHei" panose="020B0604030504040204" pitchFamily="34" charset="-120"/>
              <a:ea typeface="Microsoft JhengHei" panose="020B0604030504040204" pitchFamily="34" charset="-120"/>
              <a:cs typeface="HanziPen SC" charset="-122"/>
            </a:endParaRPr>
          </a:p>
        </p:txBody>
      </p:sp>
      <p:sp>
        <p:nvSpPr>
          <p:cNvPr id="3" name="TextBox 2"/>
          <p:cNvSpPr txBox="1"/>
          <p:nvPr/>
        </p:nvSpPr>
        <p:spPr>
          <a:xfrm>
            <a:off x="423059" y="1092200"/>
            <a:ext cx="11019297" cy="5631180"/>
          </a:xfrm>
          <a:prstGeom prst="rect">
            <a:avLst/>
          </a:prstGeom>
          <a:noFill/>
        </p:spPr>
        <p:txBody>
          <a:bodyPr wrap="square" rtlCol="0">
            <a:spAutoFit/>
          </a:bodyPr>
          <a:lstStyle/>
          <a:p>
            <a:pPr marL="285750" indent="-285750">
              <a:buFont typeface="Wingdings" panose="05000000000000000000" charset="0"/>
              <a:buChar char="Ø"/>
            </a:pPr>
            <a:r>
              <a:rPr lang="en-US" dirty="0" smtClean="0"/>
              <a:t>Friendly visits </a:t>
            </a:r>
            <a:endParaRPr lang="en-US" dirty="0" smtClean="0"/>
          </a:p>
          <a:p>
            <a:pPr marL="285750" indent="-285750">
              <a:buFont typeface="Wingdings" panose="05000000000000000000" charset="0"/>
              <a:buChar char="Ø"/>
            </a:pPr>
            <a:endParaRPr lang="en-US" dirty="0" smtClean="0"/>
          </a:p>
          <a:p>
            <a:pPr marL="285750" indent="-285750">
              <a:buFont typeface="Wingdings" panose="05000000000000000000" charset="0"/>
              <a:buChar char="ü"/>
            </a:pPr>
            <a:r>
              <a:rPr lang="en-US" dirty="0"/>
              <a:t>Sports Cultural Exchange Students from both sides of the Chinese and American countries can travel to each other's schools under the guidance of their teachers for a winter or summer study experience, allowing them to experience their study and life in each other's countries.</a:t>
            </a:r>
            <a:endParaRPr lang="en-US" dirty="0"/>
          </a:p>
          <a:p>
            <a:pPr marL="285750" indent="-285750">
              <a:buFont typeface="Wingdings" panose="05000000000000000000" charset="0"/>
              <a:buChar char="ü"/>
            </a:pPr>
            <a:r>
              <a:rPr lang="en-US" dirty="0"/>
              <a:t>The time of this project is scheduled for each year during the winter and summer vacations between China and the  </a:t>
            </a:r>
            <a:endParaRPr lang="en-US" dirty="0"/>
          </a:p>
          <a:p>
            <a:pPr indent="0">
              <a:buFont typeface="Wingdings" panose="05000000000000000000" charset="0"/>
              <a:buNone/>
            </a:pPr>
            <a:r>
              <a:rPr lang="en-US" dirty="0"/>
              <a:t>    United States, and the number of participants in the program is agreed by the two parties at the expense of the </a:t>
            </a:r>
            <a:endParaRPr lang="en-US" dirty="0"/>
          </a:p>
          <a:p>
            <a:pPr indent="0">
              <a:buFont typeface="Wingdings" panose="05000000000000000000" charset="0"/>
              <a:buNone/>
            </a:pPr>
            <a:r>
              <a:rPr lang="en-US" dirty="0"/>
              <a:t>    students and their families. </a:t>
            </a:r>
            <a:endParaRPr lang="en-US" dirty="0"/>
          </a:p>
          <a:p>
            <a:pPr marL="285750" indent="-285750">
              <a:buFont typeface="Wingdings" panose="05000000000000000000" charset="0"/>
              <a:buChar char="ü"/>
            </a:pPr>
            <a:r>
              <a:rPr lang="en-US" dirty="0"/>
              <a:t>Inter-School Golf Exchange between China and the United States Given the strong faculty of the leadership-Liboti in golf programs, the United States will provide golf-related teacher support to Chinese schools.</a:t>
            </a:r>
            <a:endParaRPr lang="en-US" dirty="0"/>
          </a:p>
          <a:p>
            <a:pPr marL="285750" indent="-285750">
              <a:buFont typeface="Wingdings" panose="05000000000000000000" charset="0"/>
              <a:buChar char="Ø"/>
            </a:pPr>
            <a:r>
              <a:rPr lang="en-US" dirty="0"/>
              <a:t>China and the United States can conduct inter-school visits and competition exchanges.</a:t>
            </a:r>
            <a:endParaRPr lang="en-US" dirty="0"/>
          </a:p>
          <a:p>
            <a:pPr marL="285750" indent="-285750"/>
            <a:r>
              <a:rPr lang="en-US" dirty="0"/>
              <a:t>    Exchange student project If there are exchange places at the Liboti private school, students who wish to go to  </a:t>
            </a:r>
            <a:endParaRPr lang="en-US" dirty="0"/>
          </a:p>
          <a:p>
            <a:r>
              <a:rPr lang="en-US" dirty="0"/>
              <a:t>    Carrollton Private School for a short period of 30 days to one semester or one academic year can be recruited in  </a:t>
            </a:r>
            <a:endParaRPr lang="en-US" dirty="0"/>
          </a:p>
          <a:p>
            <a:r>
              <a:rPr lang="en-US" dirty="0"/>
              <a:t>    Chinese schools.</a:t>
            </a:r>
            <a:endParaRPr lang="en-US" dirty="0"/>
          </a:p>
          <a:p>
            <a:pPr marL="285750" indent="-285750">
              <a:buFont typeface="Wingdings" panose="05000000000000000000" charset="0"/>
              <a:buChar char="Ø"/>
            </a:pPr>
            <a:r>
              <a:rPr lang="en-US" dirty="0"/>
              <a:t> The number of participants in the project is agreed by the parties and the cost is for the students and families to  </a:t>
            </a:r>
            <a:endParaRPr lang="en-US" dirty="0"/>
          </a:p>
          <a:p>
            <a:pPr indent="0">
              <a:buFont typeface="Wingdings" panose="05000000000000000000" charset="0"/>
              <a:buNone/>
            </a:pPr>
            <a:r>
              <a:rPr lang="en-US" dirty="0"/>
              <a:t>     take care of themselves.</a:t>
            </a:r>
            <a:endParaRPr lang="en-US" dirty="0"/>
          </a:p>
          <a:p>
            <a:pPr marL="285750" indent="-285750">
              <a:buFont typeface="Wingdings" panose="05000000000000000000" charset="0"/>
              <a:buChar char="ü"/>
            </a:pPr>
            <a:r>
              <a:rPr lang="en-US" dirty="0"/>
              <a:t>Sending international students Each year, U.S. schools will select sports talents from Chinese schools to lead the liboti </a:t>
            </a:r>
            <a:endParaRPr lang="en-US" dirty="0"/>
          </a:p>
          <a:p>
            <a:pPr indent="0">
              <a:buFont typeface="Wingdings" panose="05000000000000000000" charset="0"/>
              <a:buNone/>
            </a:pPr>
            <a:r>
              <a:rPr lang="en-US" dirty="0"/>
              <a:t>     private school study exchangeand and award scholarships based on students' learning achievements.</a:t>
            </a:r>
            <a:endParaRPr lang="en-US" dirty="0"/>
          </a:p>
          <a:p>
            <a:pPr indent="0">
              <a:buFont typeface="Wingdings" panose="05000000000000000000" charset="0"/>
              <a:buNone/>
            </a:pPr>
            <a:r>
              <a:rPr lang="en-US" dirty="0"/>
              <a:t>     U.S. schools can provide I-20 (international student admission notice, Chinese students can use I-20 to the U.S.  </a:t>
            </a:r>
            <a:endParaRPr lang="en-US" dirty="0"/>
          </a:p>
          <a:p>
            <a:pPr indent="0">
              <a:buFont typeface="Wingdings" panose="05000000000000000000" charset="0"/>
              <a:buNone/>
            </a:pPr>
            <a:r>
              <a:rPr lang="en-US" dirty="0"/>
              <a:t>     Embassy to apply for an F-1 student visa), the cost of studying abroad by the students themselves.</a:t>
            </a:r>
            <a:endParaRPr lang="en-US" dirty="0"/>
          </a:p>
        </p:txBody>
      </p:sp>
      <p:pic>
        <p:nvPicPr>
          <p:cNvPr id="5" name="Picture 2" descr="Image result for golf ball"/>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l="-775" t="3876" r="1551"/>
          <a:stretch>
            <a:fillRect/>
          </a:stretch>
        </p:blipFill>
        <p:spPr bwMode="auto">
          <a:xfrm>
            <a:off x="10629005" y="-35309"/>
            <a:ext cx="1551683" cy="15031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25316" y="319259"/>
            <a:ext cx="1081935" cy="772815"/>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水滴">
  <a:themeElements>
    <a:clrScheme name="水滴">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水滴">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水滴">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13895</Words>
  <Application>WPS Presentation</Application>
  <PresentationFormat>Widescreen</PresentationFormat>
  <Paragraphs>300</Paragraphs>
  <Slides>18</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18</vt:i4>
      </vt:variant>
    </vt:vector>
  </HeadingPairs>
  <TitlesOfParts>
    <vt:vector size="29" baseType="lpstr">
      <vt:lpstr>Arial</vt:lpstr>
      <vt:lpstr>SimSun</vt:lpstr>
      <vt:lpstr>Wingdings</vt:lpstr>
      <vt:lpstr>Microsoft YaHei</vt:lpstr>
      <vt:lpstr>Calibri</vt:lpstr>
      <vt:lpstr>Wingdings</vt:lpstr>
      <vt:lpstr>Microsoft JhengHei</vt:lpstr>
      <vt:lpstr>HanziPen SC</vt:lpstr>
      <vt:lpstr>Tw Cen MT</vt:lpstr>
      <vt:lpstr>Arial Unicode MS</vt:lpstr>
      <vt:lpstr>水滴</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 Han</dc:creator>
  <cp:lastModifiedBy>Venture Office</cp:lastModifiedBy>
  <cp:revision>114</cp:revision>
  <dcterms:created xsi:type="dcterms:W3CDTF">2016-09-14T16:10:00Z</dcterms:created>
  <dcterms:modified xsi:type="dcterms:W3CDTF">2019-07-02T03:35:16Z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1033-11.2.0.8641</vt:lpwstr>
  </property>
</Properties>
</file>