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notesMasterIdLst>
    <p:notesMasterId r:id="rId14"/>
  </p:notesMasterIdLst>
  <p:sldIdLst>
    <p:sldId id="257" r:id="rId2"/>
    <p:sldId id="258" r:id="rId3"/>
    <p:sldId id="283" r:id="rId4"/>
    <p:sldId id="297" r:id="rId5"/>
    <p:sldId id="302" r:id="rId6"/>
    <p:sldId id="292" r:id="rId7"/>
    <p:sldId id="286" r:id="rId8"/>
    <p:sldId id="307" r:id="rId9"/>
    <p:sldId id="308" r:id="rId10"/>
    <p:sldId id="289" r:id="rId11"/>
    <p:sldId id="271" r:id="rId12"/>
    <p:sldId id="31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A32626"/>
    <a:srgbClr val="8CB0D4"/>
    <a:srgbClr val="D29E00"/>
    <a:srgbClr val="1B6981"/>
    <a:srgbClr val="247681"/>
    <a:srgbClr val="3B68A9"/>
    <a:srgbClr val="4272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25" autoAdjust="0"/>
    <p:restoredTop sz="88872" autoAdjust="0"/>
  </p:normalViewPr>
  <p:slideViewPr>
    <p:cSldViewPr>
      <p:cViewPr>
        <p:scale>
          <a:sx n="66" d="100"/>
          <a:sy n="66" d="100"/>
        </p:scale>
        <p:origin x="-1026" y="-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243062-C3C1-41A8-BEDC-A9E5D3F8C909}" type="datetimeFigureOut">
              <a:rPr lang="en-US" smtClean="0"/>
              <a:pPr/>
              <a:t>2/17/2017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8A1E6E-8E15-4412-BF13-C72A1CC57F2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4072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A1E6E-8E15-4412-BF13-C72A1CC57F2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2734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A1E6E-8E15-4412-BF13-C72A1CC57F2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4704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A1E6E-8E15-4412-BF13-C72A1CC57F2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1441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A1E6E-8E15-4412-BF13-C72A1CC57F2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765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A1E6E-8E15-4412-BF13-C72A1CC57F2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1555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A1E6E-8E15-4412-BF13-C72A1CC57F2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8731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A1E6E-8E15-4412-BF13-C72A1CC57F2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0915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A1E6E-8E15-4412-BF13-C72A1CC57F2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396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A1E6E-8E15-4412-BF13-C72A1CC57F2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6627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A1E6E-8E15-4412-BF13-C72A1CC57F2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9298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A1E6E-8E15-4412-BF13-C72A1CC57F2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9298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A1E6E-8E15-4412-BF13-C72A1CC57F2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929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41B9-E27E-45B8-BDD7-24C5742A3EA0}" type="datetimeFigureOut">
              <a:rPr lang="en-US" smtClean="0"/>
              <a:pPr/>
              <a:t>2/17/2017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6ADD9-4026-4658-8B86-4360DDFD729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98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41B9-E27E-45B8-BDD7-24C5742A3EA0}" type="datetimeFigureOut">
              <a:rPr lang="en-US" smtClean="0"/>
              <a:pPr/>
              <a:t>2/17/2017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6ADD9-4026-4658-8B86-4360DDFD729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909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41B9-E27E-45B8-BDD7-24C5742A3EA0}" type="datetimeFigureOut">
              <a:rPr lang="en-US" smtClean="0"/>
              <a:pPr/>
              <a:t>2/17/2017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6ADD9-4026-4658-8B86-4360DDFD729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3489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41B9-E27E-45B8-BDD7-24C5742A3EA0}" type="datetimeFigureOut">
              <a:rPr lang="en-US" smtClean="0"/>
              <a:pPr/>
              <a:t>2/17/2017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6ADD9-4026-4658-8B86-4360DDFD729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45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F41B9-E27E-45B8-BDD7-24C5742A3EA0}" type="datetimeFigureOut">
              <a:rPr lang="en-US" smtClean="0"/>
              <a:pPr/>
              <a:t>2/17/2017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6ADD9-4026-4658-8B86-4360DDFD729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595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5" r:id="rId2"/>
    <p:sldLayoutId id="2147483717" r:id="rId3"/>
    <p:sldLayoutId id="214748371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3.wdp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0" y="-53412"/>
            <a:ext cx="12215781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11891" y="5355030"/>
            <a:ext cx="12199733" cy="1371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历史悠久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5349032"/>
            <a:ext cx="121920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-11891" y="6725647"/>
            <a:ext cx="121920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"/>
                    </a14:imgEffect>
                    <a14:imgEffect>
                      <a14:brightnessContrast bright="11000" contras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91" y="0"/>
            <a:ext cx="12203891" cy="534903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15480" y="5385561"/>
            <a:ext cx="1076462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Meadowbrook Christian 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School</a:t>
            </a:r>
          </a:p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梅多布鲁克基督学校    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地理位置优越    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ESL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课程   课程体系完整</a:t>
            </a:r>
            <a:endParaRPr lang="zh-CN" altLang="en-US" sz="2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09723"/>
            <a:ext cx="1271464" cy="1317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98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7531109" y="1077726"/>
            <a:ext cx="45719" cy="566803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 rot="5400000">
            <a:off x="9881693" y="778908"/>
            <a:ext cx="45719" cy="4579068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rot="5400000" flipH="1">
            <a:off x="3746937" y="-1038015"/>
            <a:ext cx="45719" cy="753959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矩形 1"/>
          <p:cNvSpPr/>
          <p:nvPr/>
        </p:nvSpPr>
        <p:spPr>
          <a:xfrm>
            <a:off x="2855640" y="984827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D29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Kaiti" charset="-122"/>
                <a:ea typeface="STKaiti" charset="-122"/>
                <a:cs typeface="STKaiti" charset="-122"/>
              </a:rPr>
              <a:t>体育活动</a:t>
            </a:r>
          </a:p>
        </p:txBody>
      </p:sp>
      <p:sp>
        <p:nvSpPr>
          <p:cNvPr id="16" name="矩形 15"/>
          <p:cNvSpPr/>
          <p:nvPr/>
        </p:nvSpPr>
        <p:spPr>
          <a:xfrm>
            <a:off x="8145228" y="3429000"/>
            <a:ext cx="10885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3F3F3F"/>
                </a:solidFill>
                <a:latin typeface=""/>
              </a:rPr>
              <a:t>足球</a:t>
            </a:r>
            <a:endParaRPr lang="en-US" altLang="zh-CN" dirty="0" smtClean="0">
              <a:solidFill>
                <a:srgbClr val="3F3F3F"/>
              </a:solidFill>
              <a:latin typeface="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3F3F3F"/>
                </a:solidFill>
                <a:latin typeface=""/>
              </a:rPr>
              <a:t>田径</a:t>
            </a:r>
            <a:endParaRPr lang="en-US" altLang="zh-CN" dirty="0" smtClean="0">
              <a:solidFill>
                <a:srgbClr val="3F3F3F"/>
              </a:solidFill>
              <a:latin typeface=""/>
            </a:endParaRPr>
          </a:p>
          <a:p>
            <a:pPr>
              <a:lnSpc>
                <a:spcPct val="150000"/>
              </a:lnSpc>
            </a:pPr>
            <a:endParaRPr lang="en-US" altLang="zh-CN" dirty="0" smtClean="0">
              <a:solidFill>
                <a:srgbClr val="3F3F3F"/>
              </a:solidFill>
              <a:latin typeface=""/>
            </a:endParaRPr>
          </a:p>
          <a:p>
            <a:pPr>
              <a:lnSpc>
                <a:spcPct val="150000"/>
              </a:lnSpc>
            </a:pPr>
            <a:endParaRPr lang="en-US" altLang="zh-CN" dirty="0" smtClean="0">
              <a:solidFill>
                <a:srgbClr val="3F3F3F"/>
              </a:solidFill>
              <a:latin typeface="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33747" y="3429000"/>
            <a:ext cx="13416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3F3F3F"/>
                </a:solidFill>
                <a:latin typeface=""/>
              </a:rPr>
              <a:t>篮球</a:t>
            </a:r>
            <a:endParaRPr lang="en-US" altLang="zh-CN" dirty="0" smtClean="0">
              <a:solidFill>
                <a:srgbClr val="3F3F3F"/>
              </a:solidFill>
              <a:latin typeface="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3F3F3F"/>
                </a:solidFill>
                <a:latin typeface=""/>
              </a:rPr>
              <a:t>排球</a:t>
            </a:r>
            <a:endParaRPr lang="en-US" altLang="zh-CN" dirty="0">
              <a:solidFill>
                <a:srgbClr val="3F3F3F"/>
              </a:solidFill>
              <a:latin typeface=""/>
            </a:endParaRPr>
          </a:p>
          <a:p>
            <a:pPr>
              <a:lnSpc>
                <a:spcPct val="150000"/>
              </a:lnSpc>
            </a:pPr>
            <a:endParaRPr lang="en-US" altLang="zh-CN" dirty="0" smtClean="0">
              <a:solidFill>
                <a:srgbClr val="3F3F3F"/>
              </a:solidFill>
              <a:latin typeface=""/>
            </a:endParaRPr>
          </a:p>
          <a:p>
            <a:pPr>
              <a:lnSpc>
                <a:spcPct val="150000"/>
              </a:lnSpc>
            </a:pPr>
            <a:endParaRPr lang="en-US" altLang="zh-CN" dirty="0" smtClean="0">
              <a:solidFill>
                <a:srgbClr val="3F3F3F"/>
              </a:solidFill>
              <a:latin typeface="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514" y="170368"/>
            <a:ext cx="4355161" cy="276008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12" y="2866429"/>
            <a:ext cx="7098768" cy="387933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74" y="33758"/>
            <a:ext cx="1092481" cy="88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04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/>
        </p:nvSpPr>
        <p:spPr>
          <a:xfrm>
            <a:off x="14975" y="182351"/>
            <a:ext cx="2581327" cy="720994"/>
          </a:xfrm>
          <a:prstGeom prst="homePlate">
            <a:avLst>
              <a:gd name="adj" fmla="val 57628"/>
            </a:avLst>
          </a:prstGeom>
          <a:solidFill>
            <a:srgbClr val="1B698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3600" b="1" dirty="0">
              <a:solidFill>
                <a:srgbClr val="D29E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Kaiti" charset="-122"/>
              <a:ea typeface="STKaiti" charset="-122"/>
              <a:cs typeface="STKaiti" charset="-122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-269373" y="179714"/>
            <a:ext cx="2810914" cy="7040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rgbClr val="D29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Kaiti" charset="-122"/>
                <a:ea typeface="STKaiti" charset="-122"/>
                <a:cs typeface="STKaiti" charset="-122"/>
              </a:rPr>
              <a:t>申请要求</a:t>
            </a:r>
            <a:endParaRPr lang="en-US" sz="4000" b="1" dirty="0">
              <a:solidFill>
                <a:srgbClr val="D29E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Kaiti" charset="-122"/>
              <a:ea typeface="STKaiti" charset="-122"/>
              <a:cs typeface="STKaiti" charset="-122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077326" y="764704"/>
            <a:ext cx="7560840" cy="2065085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spcBef>
                <a:spcPts val="600"/>
              </a:spcBef>
              <a:buClr>
                <a:srgbClr val="1B6981"/>
              </a:buClr>
              <a:buFont typeface="Wingdings" panose="05000000000000000000" pitchFamily="2" charset="2"/>
              <a:buChar char="v"/>
            </a:pPr>
            <a:r>
              <a:rPr lang="zh-CN" altLang="en-US" dirty="0" smtClean="0">
                <a:solidFill>
                  <a:schemeClr val="tx1"/>
                </a:solidFill>
                <a:latin typeface="STKaiti" charset="-122"/>
                <a:ea typeface="STKaiti" charset="-122"/>
                <a:cs typeface="STKaiti" charset="-122"/>
              </a:rPr>
              <a:t>申请表</a:t>
            </a:r>
            <a:endParaRPr lang="en-US" altLang="zh-CN" dirty="0" smtClean="0">
              <a:solidFill>
                <a:schemeClr val="tx1"/>
              </a:solidFill>
              <a:latin typeface="STKaiti" charset="-122"/>
              <a:ea typeface="STKaiti" charset="-122"/>
              <a:cs typeface="STKaiti" charset="-122"/>
            </a:endParaRPr>
          </a:p>
          <a:p>
            <a:pPr marL="285750" indent="-285750" algn="just">
              <a:spcBef>
                <a:spcPts val="600"/>
              </a:spcBef>
              <a:buClr>
                <a:srgbClr val="1B6981"/>
              </a:buClr>
              <a:buFont typeface="Wingdings" panose="05000000000000000000" pitchFamily="2" charset="2"/>
              <a:buChar char="v"/>
            </a:pPr>
            <a:r>
              <a:rPr lang="zh-CN" altLang="en-US" dirty="0">
                <a:solidFill>
                  <a:schemeClr val="tx1"/>
                </a:solidFill>
                <a:latin typeface="STKaiti" charset="-122"/>
                <a:ea typeface="STKaiti" charset="-122"/>
                <a:cs typeface="STKaiti" charset="-122"/>
              </a:rPr>
              <a:t>在校</a:t>
            </a:r>
            <a:r>
              <a:rPr lang="zh-CN" altLang="en-US" dirty="0" smtClean="0">
                <a:solidFill>
                  <a:schemeClr val="tx1"/>
                </a:solidFill>
                <a:latin typeface="STKaiti" charset="-122"/>
                <a:ea typeface="STKaiti" charset="-122"/>
                <a:cs typeface="STKaiti" charset="-122"/>
              </a:rPr>
              <a:t>成绩单</a:t>
            </a:r>
            <a:endParaRPr lang="en-US" altLang="zh-CN" dirty="0" smtClean="0">
              <a:solidFill>
                <a:schemeClr val="tx1"/>
              </a:solidFill>
              <a:latin typeface="STKaiti" charset="-122"/>
              <a:ea typeface="STKaiti" charset="-122"/>
              <a:cs typeface="STKaiti" charset="-122"/>
            </a:endParaRPr>
          </a:p>
          <a:p>
            <a:pPr marL="285750" indent="-285750" algn="just">
              <a:spcBef>
                <a:spcPts val="600"/>
              </a:spcBef>
              <a:buClr>
                <a:srgbClr val="1B6981"/>
              </a:buClr>
              <a:buFont typeface="Wingdings" panose="05000000000000000000" pitchFamily="2" charset="2"/>
              <a:buChar char="v"/>
            </a:pPr>
            <a:r>
              <a:rPr lang="zh-CN" altLang="en-US" dirty="0" smtClean="0">
                <a:solidFill>
                  <a:schemeClr val="tx1"/>
                </a:solidFill>
                <a:latin typeface="STKaiti" charset="-122"/>
                <a:ea typeface="STKaiti" charset="-122"/>
                <a:cs typeface="STKaiti" charset="-122"/>
              </a:rPr>
              <a:t>推荐信</a:t>
            </a:r>
            <a:endParaRPr lang="en-US" altLang="zh-CN" dirty="0" smtClean="0">
              <a:solidFill>
                <a:schemeClr val="tx1"/>
              </a:solidFill>
              <a:latin typeface="STKaiti" charset="-122"/>
              <a:ea typeface="STKaiti" charset="-122"/>
              <a:cs typeface="STKaiti" charset="-122"/>
            </a:endParaRPr>
          </a:p>
          <a:p>
            <a:pPr marL="285750" indent="-285750" algn="just">
              <a:spcBef>
                <a:spcPts val="600"/>
              </a:spcBef>
              <a:buClr>
                <a:srgbClr val="1B6981"/>
              </a:buClr>
              <a:buFont typeface="Wingdings" panose="05000000000000000000" pitchFamily="2" charset="2"/>
              <a:buChar char="v"/>
            </a:pPr>
            <a:r>
              <a:rPr lang="en-US" altLang="zh-CN" dirty="0" smtClean="0"/>
              <a:t>TOEFL Jr</a:t>
            </a:r>
            <a:r>
              <a:rPr lang="en-US" altLang="zh-CN" dirty="0"/>
              <a:t>.</a:t>
            </a:r>
            <a:r>
              <a:rPr lang="en-US" altLang="zh-CN" dirty="0" smtClean="0"/>
              <a:t>/TOEFL </a:t>
            </a:r>
            <a:r>
              <a:rPr lang="en-US" altLang="zh-CN" dirty="0" err="1"/>
              <a:t>iBT</a:t>
            </a:r>
            <a:r>
              <a:rPr lang="en-US" altLang="zh-CN" dirty="0"/>
              <a:t> </a:t>
            </a:r>
            <a:r>
              <a:rPr lang="en-US" altLang="zh-CN" dirty="0" smtClean="0"/>
              <a:t>/ </a:t>
            </a:r>
            <a:r>
              <a:rPr lang="en-US" altLang="zh-CN" dirty="0" err="1" smtClean="0"/>
              <a:t>iTEP</a:t>
            </a:r>
            <a:r>
              <a:rPr lang="en-US" altLang="zh-CN" dirty="0"/>
              <a:t> Slate </a:t>
            </a:r>
            <a:endParaRPr lang="en-US" altLang="zh-CN" dirty="0" smtClean="0"/>
          </a:p>
          <a:p>
            <a:pPr marL="285750" indent="-285750" algn="just">
              <a:spcBef>
                <a:spcPts val="600"/>
              </a:spcBef>
              <a:buClr>
                <a:srgbClr val="1B6981"/>
              </a:buClr>
              <a:buFont typeface="Wingdings" panose="05000000000000000000" pitchFamily="2" charset="2"/>
              <a:buChar char="v"/>
            </a:pPr>
            <a:r>
              <a:rPr lang="en-US" altLang="zh-CN" dirty="0" smtClean="0">
                <a:solidFill>
                  <a:schemeClr val="tx1"/>
                </a:solidFill>
                <a:latin typeface="STKaiti" charset="-122"/>
                <a:ea typeface="STKaiti" charset="-122"/>
                <a:cs typeface="STKaiti" charset="-122"/>
              </a:rPr>
              <a:t>Skype</a:t>
            </a:r>
            <a:r>
              <a:rPr lang="zh-CN" altLang="en-US" dirty="0" smtClean="0">
                <a:solidFill>
                  <a:schemeClr val="tx1"/>
                </a:solidFill>
                <a:latin typeface="STKaiti" charset="-122"/>
                <a:ea typeface="STKaiti" charset="-122"/>
                <a:cs typeface="STKaiti" charset="-122"/>
              </a:rPr>
              <a:t>面试</a:t>
            </a:r>
            <a:endParaRPr lang="en-US" altLang="zh-CN" dirty="0" smtClean="0">
              <a:solidFill>
                <a:schemeClr val="tx1"/>
              </a:solidFill>
              <a:latin typeface="STKaiti" charset="-122"/>
              <a:ea typeface="STKaiti" charset="-122"/>
              <a:cs typeface="STKaiti" charset="-122"/>
            </a:endParaRPr>
          </a:p>
          <a:p>
            <a:pPr marL="285750" indent="-285750" algn="just">
              <a:spcBef>
                <a:spcPts val="600"/>
              </a:spcBef>
              <a:buClr>
                <a:srgbClr val="1B6981"/>
              </a:buClr>
              <a:buFont typeface="Wingdings" panose="05000000000000000000" pitchFamily="2" charset="2"/>
              <a:buChar char="v"/>
            </a:pPr>
            <a:endParaRPr lang="en-US" altLang="zh-CN" dirty="0" smtClean="0">
              <a:solidFill>
                <a:schemeClr val="tx1"/>
              </a:solidFill>
              <a:latin typeface="STKaiti" charset="-122"/>
              <a:ea typeface="STKaiti" charset="-122"/>
              <a:cs typeface="STKaiti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1" y="4149080"/>
            <a:ext cx="5912353" cy="26219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08" y="4149081"/>
            <a:ext cx="5959782" cy="262190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7858" y="116632"/>
            <a:ext cx="1149932" cy="49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30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五边形 5"/>
          <p:cNvSpPr/>
          <p:nvPr/>
        </p:nvSpPr>
        <p:spPr>
          <a:xfrm>
            <a:off x="0" y="620688"/>
            <a:ext cx="3791744" cy="648072"/>
          </a:xfrm>
          <a:prstGeom prst="homePlate">
            <a:avLst/>
          </a:prstGeom>
          <a:solidFill>
            <a:srgbClr val="1B698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400" b="1" dirty="0" smtClean="0">
                <a:solidFill>
                  <a:srgbClr val="D29E00"/>
                </a:solidFill>
                <a:latin typeface="STKaiti" charset="-122"/>
                <a:ea typeface="STKaiti" charset="-122"/>
                <a:cs typeface="STKaiti" charset="-122"/>
              </a:rPr>
              <a:t>费用</a:t>
            </a:r>
            <a:r>
              <a:rPr kumimoji="1" lang="en-US" altLang="zh-CN" sz="4400" b="1" dirty="0" smtClean="0">
                <a:solidFill>
                  <a:srgbClr val="D29E00"/>
                </a:solidFill>
                <a:latin typeface="STKaiti" charset="-122"/>
                <a:ea typeface="STKaiti" charset="-122"/>
                <a:cs typeface="STKaiti" charset="-122"/>
              </a:rPr>
              <a:t>2017-2018</a:t>
            </a:r>
            <a:endParaRPr kumimoji="1" lang="zh-CN" altLang="en-US" sz="4400" b="1" dirty="0">
              <a:solidFill>
                <a:srgbClr val="D29E00"/>
              </a:solidFill>
              <a:latin typeface="STKaiti" charset="-122"/>
              <a:ea typeface="STKaiti" charset="-122"/>
              <a:cs typeface="STKaiti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6355" y="1628800"/>
            <a:ext cx="693794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0070C0"/>
              </a:buClr>
            </a:pPr>
            <a:endParaRPr lang="en-US" altLang="zh-CN" sz="2000" dirty="0" smtClean="0">
              <a:latin typeface="STKaiti" charset="-122"/>
              <a:ea typeface="STKaiti" charset="-122"/>
              <a:cs typeface="STKaiti" charset="-122"/>
            </a:endParaRPr>
          </a:p>
          <a:p>
            <a:pPr algn="just"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zh-CN" altLang="en-US" sz="2000" dirty="0" smtClean="0">
                <a:latin typeface="STKaiti" charset="-122"/>
                <a:ea typeface="STKaiti" charset="-122"/>
                <a:cs typeface="STKaiti" charset="-122"/>
              </a:rPr>
              <a:t>申请费：</a:t>
            </a:r>
            <a:r>
              <a:rPr lang="en-US" altLang="zh-CN" sz="2000" dirty="0" smtClean="0">
                <a:latin typeface="STKaiti" charset="-122"/>
                <a:ea typeface="STKaiti" charset="-122"/>
                <a:cs typeface="STKaiti" charset="-122"/>
              </a:rPr>
              <a:t>$100</a:t>
            </a:r>
          </a:p>
          <a:p>
            <a:pPr algn="just"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zh-CN" altLang="en-US" sz="2000" dirty="0" smtClean="0">
                <a:latin typeface="STKaiti" charset="-122"/>
                <a:ea typeface="STKaiti" charset="-122"/>
                <a:cs typeface="STKaiti" charset="-122"/>
              </a:rPr>
              <a:t>学费：</a:t>
            </a:r>
            <a:r>
              <a:rPr lang="en-US" altLang="zh-CN" sz="2000" dirty="0">
                <a:latin typeface="STKaiti" charset="-122"/>
                <a:ea typeface="STKaiti" charset="-122"/>
                <a:cs typeface="STKaiti" charset="-122"/>
              </a:rPr>
              <a:t> $</a:t>
            </a:r>
            <a:r>
              <a:rPr lang="en-US" altLang="zh-CN" sz="2000" dirty="0" smtClean="0">
                <a:latin typeface="STKaiti" charset="-122"/>
                <a:ea typeface="STKaiti" charset="-122"/>
                <a:cs typeface="STKaiti" charset="-122"/>
              </a:rPr>
              <a:t>8,300</a:t>
            </a:r>
          </a:p>
          <a:p>
            <a:pPr algn="just"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zh-CN" altLang="en-US" sz="2000" dirty="0" smtClean="0">
                <a:latin typeface="STKaiti" charset="-122"/>
                <a:ea typeface="STKaiti" charset="-122"/>
                <a:cs typeface="STKaiti" charset="-122"/>
              </a:rPr>
              <a:t>注册费：</a:t>
            </a:r>
            <a:r>
              <a:rPr lang="en-US" altLang="zh-CN" sz="2000" dirty="0" smtClean="0">
                <a:latin typeface="STKaiti" charset="-122"/>
                <a:ea typeface="STKaiti" charset="-122"/>
                <a:cs typeface="STKaiti" charset="-122"/>
              </a:rPr>
              <a:t>$1,500</a:t>
            </a:r>
          </a:p>
          <a:p>
            <a:pPr algn="just"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zh-CN" altLang="en-US" sz="2000" dirty="0" smtClean="0">
                <a:latin typeface="STKaiti" charset="-122"/>
                <a:ea typeface="STKaiti" charset="-122"/>
                <a:cs typeface="STKaiti" charset="-122"/>
              </a:rPr>
              <a:t>运动费：</a:t>
            </a:r>
            <a:r>
              <a:rPr lang="en-US" altLang="zh-CN" sz="2000" dirty="0" smtClean="0">
                <a:latin typeface="STKaiti" charset="-122"/>
                <a:ea typeface="STKaiti" charset="-122"/>
                <a:cs typeface="STKaiti" charset="-122"/>
              </a:rPr>
              <a:t>$40/</a:t>
            </a:r>
            <a:r>
              <a:rPr lang="zh-CN" altLang="en-US" sz="2000" dirty="0" smtClean="0">
                <a:latin typeface="STKaiti" charset="-122"/>
                <a:ea typeface="STKaiti" charset="-122"/>
                <a:cs typeface="STKaiti" charset="-122"/>
              </a:rPr>
              <a:t>项</a:t>
            </a:r>
            <a:endParaRPr lang="en-US" altLang="zh-CN" sz="2000" dirty="0" smtClean="0">
              <a:latin typeface="STKaiti" charset="-122"/>
              <a:ea typeface="STKaiti" charset="-122"/>
              <a:cs typeface="STKaiti" charset="-122"/>
            </a:endParaRPr>
          </a:p>
          <a:p>
            <a:pPr algn="just"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zh-CN" altLang="en-US" sz="2000" dirty="0" smtClean="0">
                <a:latin typeface="STKaiti" charset="-122"/>
                <a:ea typeface="STKaiti" charset="-122"/>
                <a:cs typeface="STKaiti" charset="-122"/>
              </a:rPr>
              <a:t>毕业费：</a:t>
            </a:r>
            <a:r>
              <a:rPr lang="en-US" altLang="zh-CN" sz="2000" dirty="0" smtClean="0">
                <a:latin typeface="STKaiti" charset="-122"/>
                <a:ea typeface="STKaiti" charset="-122"/>
                <a:cs typeface="STKaiti" charset="-122"/>
              </a:rPr>
              <a:t>$60</a:t>
            </a:r>
          </a:p>
          <a:p>
            <a:pPr algn="just"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en-US" altLang="zh-CN" sz="2000" dirty="0" smtClean="0">
                <a:latin typeface="STKaiti" charset="-122"/>
                <a:ea typeface="STKaiti" charset="-122"/>
                <a:cs typeface="STKaiti" charset="-122"/>
              </a:rPr>
              <a:t>ESL</a:t>
            </a:r>
            <a:r>
              <a:rPr lang="zh-CN" altLang="en-US" sz="2000" dirty="0" smtClean="0">
                <a:latin typeface="STKaiti" charset="-122"/>
                <a:ea typeface="STKaiti" charset="-122"/>
                <a:cs typeface="STKaiti" charset="-122"/>
              </a:rPr>
              <a:t>课程费：</a:t>
            </a:r>
            <a:r>
              <a:rPr lang="en-US" altLang="zh-CN" sz="2000" dirty="0" smtClean="0">
                <a:latin typeface="STKaiti" charset="-122"/>
                <a:ea typeface="STKaiti" charset="-122"/>
                <a:cs typeface="STKaiti" charset="-122"/>
              </a:rPr>
              <a:t>$1</a:t>
            </a:r>
            <a:r>
              <a:rPr lang="en-US" altLang="zh-CN" sz="2000" dirty="0">
                <a:latin typeface="STKaiti" charset="-122"/>
                <a:ea typeface="STKaiti" charset="-122"/>
                <a:cs typeface="STKaiti" charset="-122"/>
              </a:rPr>
              <a:t>,</a:t>
            </a:r>
            <a:r>
              <a:rPr lang="en-US" altLang="zh-CN" sz="2000" dirty="0" smtClean="0">
                <a:latin typeface="STKaiti" charset="-122"/>
                <a:ea typeface="STKaiti" charset="-122"/>
                <a:cs typeface="STKaiti" charset="-122"/>
              </a:rPr>
              <a:t>800~$3,600(</a:t>
            </a:r>
            <a:r>
              <a:rPr lang="zh-CN" altLang="en-US" sz="2000" dirty="0" smtClean="0">
                <a:latin typeface="STKaiti" charset="-122"/>
                <a:ea typeface="STKaiti" charset="-122"/>
                <a:cs typeface="STKaiti" charset="-122"/>
              </a:rPr>
              <a:t>以学生英语水平而定</a:t>
            </a:r>
            <a:r>
              <a:rPr lang="en-US" altLang="zh-CN" sz="2000" dirty="0" smtClean="0">
                <a:latin typeface="STKaiti" charset="-122"/>
                <a:ea typeface="STKaiti" charset="-122"/>
                <a:cs typeface="STKaiti" charset="-122"/>
              </a:rPr>
              <a:t>)</a:t>
            </a:r>
          </a:p>
          <a:p>
            <a:pPr algn="just"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zh-CN" altLang="en-US" sz="2000" dirty="0" smtClean="0">
                <a:latin typeface="STKaiti" charset="-122"/>
                <a:ea typeface="STKaiti" charset="-122"/>
                <a:cs typeface="STKaiti" charset="-122"/>
              </a:rPr>
              <a:t>寄宿家庭食宿与监管服务费：</a:t>
            </a:r>
            <a:r>
              <a:rPr lang="en-US" altLang="zh-CN" sz="2000" dirty="0" smtClean="0">
                <a:latin typeface="STKaiti" charset="-122"/>
                <a:ea typeface="STKaiti" charset="-122"/>
                <a:cs typeface="STKaiti" charset="-122"/>
              </a:rPr>
              <a:t>$23,000</a:t>
            </a:r>
          </a:p>
          <a:p>
            <a:pPr algn="just"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zh-CN" altLang="en-US" sz="2000" dirty="0" smtClean="0">
                <a:latin typeface="STKaiti" charset="-122"/>
                <a:ea typeface="STKaiti" charset="-122"/>
                <a:cs typeface="STKaiti" charset="-122"/>
              </a:rPr>
              <a:t>国际</a:t>
            </a:r>
            <a:r>
              <a:rPr lang="zh-CN" altLang="en-US" sz="2000" dirty="0">
                <a:latin typeface="STKaiti" charset="-122"/>
                <a:ea typeface="STKaiti" charset="-122"/>
                <a:cs typeface="STKaiti" charset="-122"/>
              </a:rPr>
              <a:t>学生项目费：</a:t>
            </a:r>
            <a:r>
              <a:rPr lang="en-US" altLang="zh-CN" sz="2000" dirty="0">
                <a:latin typeface="STKaiti" charset="-122"/>
                <a:ea typeface="STKaiti" charset="-122"/>
                <a:cs typeface="STKaiti" charset="-122"/>
              </a:rPr>
              <a:t>$3,000</a:t>
            </a:r>
          </a:p>
          <a:p>
            <a:pPr algn="just"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zh-CN" altLang="en-US" sz="2000" dirty="0">
                <a:latin typeface="STKaiti" charset="-122"/>
                <a:ea typeface="STKaiti" charset="-122"/>
                <a:cs typeface="STKaiti" charset="-122"/>
              </a:rPr>
              <a:t>国际学生保险及服务费：</a:t>
            </a:r>
            <a:r>
              <a:rPr lang="en-US" altLang="zh-CN" sz="2000" dirty="0">
                <a:latin typeface="STKaiti" charset="-122"/>
                <a:ea typeface="STKaiti" charset="-122"/>
                <a:cs typeface="STKaiti" charset="-122"/>
              </a:rPr>
              <a:t>$1,500</a:t>
            </a:r>
          </a:p>
          <a:p>
            <a:pPr algn="just"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zh-CN" altLang="en-US" sz="2000" dirty="0" smtClean="0">
                <a:latin typeface="STKaiti" charset="-122"/>
                <a:ea typeface="STKaiti" charset="-122"/>
                <a:cs typeface="STKaiti" charset="-122"/>
              </a:rPr>
              <a:t>新生</a:t>
            </a:r>
            <a:r>
              <a:rPr lang="zh-CN" altLang="en-US" sz="2000" dirty="0">
                <a:latin typeface="STKaiti" charset="-122"/>
                <a:ea typeface="STKaiti" charset="-122"/>
                <a:cs typeface="STKaiti" charset="-122"/>
              </a:rPr>
              <a:t>指导费：</a:t>
            </a:r>
            <a:r>
              <a:rPr lang="en-US" altLang="zh-CN" sz="2000" dirty="0">
                <a:latin typeface="STKaiti" charset="-122"/>
                <a:ea typeface="STKaiti" charset="-122"/>
                <a:cs typeface="STKaiti" charset="-122"/>
              </a:rPr>
              <a:t>$950</a:t>
            </a:r>
            <a:r>
              <a:rPr lang="zh-CN" altLang="en-US" sz="2000" dirty="0">
                <a:latin typeface="STKaiti" charset="-122"/>
                <a:ea typeface="STKaiti" charset="-122"/>
                <a:cs typeface="STKaiti" charset="-122"/>
              </a:rPr>
              <a:t>（针对新生的一次收费）</a:t>
            </a:r>
          </a:p>
          <a:p>
            <a:pPr algn="just"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zh-CN" altLang="en-US" sz="2000" dirty="0">
                <a:latin typeface="STKaiti" charset="-122"/>
                <a:ea typeface="STKaiti" charset="-122"/>
                <a:cs typeface="STKaiti" charset="-122"/>
              </a:rPr>
              <a:t>学费每年有浮动，详细费用说明请以最终版的 </a:t>
            </a:r>
            <a:r>
              <a:rPr lang="en-US" altLang="zh-CN" sz="2000" dirty="0">
                <a:latin typeface="STKaiti" charset="-122"/>
                <a:ea typeface="STKaiti" charset="-122"/>
                <a:cs typeface="STKaiti" charset="-122"/>
              </a:rPr>
              <a:t>Invoice </a:t>
            </a:r>
            <a:r>
              <a:rPr lang="zh-CN" altLang="en-US" sz="2000" dirty="0">
                <a:latin typeface="STKaiti" charset="-122"/>
                <a:ea typeface="STKaiti" charset="-122"/>
                <a:cs typeface="STKaiti" charset="-122"/>
              </a:rPr>
              <a:t>为准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72412" y="4005064"/>
            <a:ext cx="4211786" cy="23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412" y="1351909"/>
            <a:ext cx="4211786" cy="24259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7858" y="116632"/>
            <a:ext cx="1149932" cy="49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86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0" y="287425"/>
            <a:ext cx="2783632" cy="635333"/>
          </a:xfrm>
          <a:prstGeom prst="homePlate">
            <a:avLst/>
          </a:prstGeom>
          <a:solidFill>
            <a:srgbClr val="1B698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Rounded Rectangle 7"/>
          <p:cNvSpPr/>
          <p:nvPr/>
        </p:nvSpPr>
        <p:spPr>
          <a:xfrm>
            <a:off x="29174" y="290568"/>
            <a:ext cx="2592288" cy="63533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solidFill>
                  <a:srgbClr val="D29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Kaiti" charset="-122"/>
                <a:ea typeface="STKaiti" charset="-122"/>
                <a:cs typeface="STKaiti" charset="-122"/>
              </a:rPr>
              <a:t>学校概况</a:t>
            </a:r>
            <a:endParaRPr lang="en-US" sz="4400" b="1" dirty="0">
              <a:solidFill>
                <a:srgbClr val="D29E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Kaiti" charset="-122"/>
              <a:ea typeface="STKaiti" charset="-122"/>
              <a:cs typeface="STKaiti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8334" y="1052736"/>
            <a:ext cx="11345976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dirty="0" smtClean="0"/>
              <a:t>学校性质：基督教男女合校</a:t>
            </a:r>
            <a:endParaRPr kumimoji="1" lang="en-US" altLang="zh-CN" dirty="0" smtClean="0"/>
          </a:p>
          <a:p>
            <a:pPr>
              <a:lnSpc>
                <a:spcPct val="150000"/>
              </a:lnSpc>
            </a:pPr>
            <a:r>
              <a:rPr kumimoji="1" lang="zh-CN" altLang="en-US" dirty="0" smtClean="0"/>
              <a:t>成立年份：</a:t>
            </a:r>
            <a:r>
              <a:rPr kumimoji="1" lang="en-US" altLang="zh-CN" dirty="0" smtClean="0"/>
              <a:t>1982</a:t>
            </a:r>
            <a:r>
              <a:rPr kumimoji="1" lang="zh-CN" altLang="en-US" dirty="0" smtClean="0"/>
              <a:t>年</a:t>
            </a:r>
            <a:endParaRPr kumimoji="1" lang="en-US" altLang="zh-CN" dirty="0" smtClean="0"/>
          </a:p>
          <a:p>
            <a:pPr>
              <a:lnSpc>
                <a:spcPct val="150000"/>
              </a:lnSpc>
            </a:pPr>
            <a:r>
              <a:rPr kumimoji="1" lang="zh-CN" altLang="en-US" dirty="0" smtClean="0"/>
              <a:t>年级设置：</a:t>
            </a:r>
            <a:r>
              <a:rPr kumimoji="1" lang="en-US" altLang="zh-CN" dirty="0" smtClean="0"/>
              <a:t>PK-12</a:t>
            </a:r>
            <a:r>
              <a:rPr kumimoji="1" lang="zh-CN" altLang="en-US" dirty="0" smtClean="0"/>
              <a:t>年级</a:t>
            </a:r>
            <a:endParaRPr kumimoji="1" lang="en-US" altLang="zh-CN" dirty="0" smtClean="0"/>
          </a:p>
          <a:p>
            <a:pPr>
              <a:lnSpc>
                <a:spcPct val="150000"/>
              </a:lnSpc>
            </a:pPr>
            <a:r>
              <a:rPr kumimoji="1" lang="zh-CN" altLang="en-US" dirty="0" smtClean="0"/>
              <a:t>学生人数</a:t>
            </a:r>
            <a:r>
              <a:rPr kumimoji="1" lang="zh-CN" altLang="en-US" dirty="0"/>
              <a:t>： </a:t>
            </a:r>
            <a:r>
              <a:rPr kumimoji="1" lang="en-US" altLang="zh-CN" dirty="0" smtClean="0"/>
              <a:t>400</a:t>
            </a:r>
          </a:p>
          <a:p>
            <a:pPr>
              <a:lnSpc>
                <a:spcPct val="150000"/>
              </a:lnSpc>
            </a:pPr>
            <a:r>
              <a:rPr kumimoji="1" lang="zh-CN" altLang="en-US" dirty="0"/>
              <a:t>国际</a:t>
            </a:r>
            <a:r>
              <a:rPr kumimoji="1" lang="zh-CN" altLang="en-US" dirty="0" smtClean="0"/>
              <a:t>学生：</a:t>
            </a:r>
            <a:r>
              <a:rPr kumimoji="1" lang="en-US" altLang="zh-CN" dirty="0" smtClean="0"/>
              <a:t>1</a:t>
            </a:r>
            <a:endParaRPr kumimoji="1" lang="en-US" altLang="zh-CN" dirty="0" smtClean="0"/>
          </a:p>
          <a:p>
            <a:pPr>
              <a:lnSpc>
                <a:spcPct val="150000"/>
              </a:lnSpc>
            </a:pPr>
            <a:r>
              <a:rPr kumimoji="1" lang="zh-CN" altLang="en-US" dirty="0" smtClean="0"/>
              <a:t>班级规模：</a:t>
            </a:r>
            <a:r>
              <a:rPr kumimoji="1" lang="en-US" altLang="zh-CN" dirty="0" smtClean="0"/>
              <a:t>17</a:t>
            </a:r>
          </a:p>
          <a:p>
            <a:pPr>
              <a:lnSpc>
                <a:spcPct val="150000"/>
              </a:lnSpc>
            </a:pPr>
            <a:r>
              <a:rPr kumimoji="1" lang="zh-CN" altLang="en-US" dirty="0" smtClean="0"/>
              <a:t>师生比：</a:t>
            </a:r>
            <a:r>
              <a:rPr kumimoji="1" lang="en-US" altLang="zh-CN" dirty="0" smtClean="0"/>
              <a:t>1</a:t>
            </a:r>
            <a:r>
              <a:rPr kumimoji="1" lang="zh-CN" altLang="en-US" dirty="0" smtClean="0"/>
              <a:t>：</a:t>
            </a:r>
            <a:r>
              <a:rPr kumimoji="1" lang="en-US" altLang="zh-CN" dirty="0" smtClean="0"/>
              <a:t>12</a:t>
            </a:r>
          </a:p>
          <a:p>
            <a:pPr>
              <a:lnSpc>
                <a:spcPct val="150000"/>
              </a:lnSpc>
            </a:pPr>
            <a:r>
              <a:rPr kumimoji="1" lang="en-US" altLang="zh-CN" dirty="0" smtClean="0"/>
              <a:t>AP</a:t>
            </a:r>
            <a:r>
              <a:rPr kumimoji="1" lang="zh-CN" altLang="en-US" dirty="0" smtClean="0"/>
              <a:t>课程：</a:t>
            </a:r>
            <a:r>
              <a:rPr kumimoji="1" lang="en-US" altLang="zh-CN" dirty="0" smtClean="0"/>
              <a:t>1</a:t>
            </a:r>
            <a:r>
              <a:rPr kumimoji="1" lang="zh-CN" altLang="en-US" dirty="0"/>
              <a:t>门</a:t>
            </a:r>
            <a:endParaRPr kumimoji="1" lang="en-US" altLang="zh-CN" dirty="0" smtClean="0"/>
          </a:p>
          <a:p>
            <a:pPr>
              <a:lnSpc>
                <a:spcPct val="150000"/>
              </a:lnSpc>
            </a:pPr>
            <a:r>
              <a:rPr kumimoji="1" lang="en-US" altLang="zh-CN" dirty="0" smtClean="0"/>
              <a:t>ACT</a:t>
            </a:r>
            <a:r>
              <a:rPr kumimoji="1" lang="zh-CN" altLang="en-US" dirty="0" smtClean="0"/>
              <a:t>：</a:t>
            </a:r>
            <a:r>
              <a:rPr kumimoji="1" lang="en-US" altLang="zh-CN" dirty="0" smtClean="0"/>
              <a:t>25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/>
              <a:t> </a:t>
            </a:r>
            <a:r>
              <a:rPr kumimoji="1" lang="en-US" altLang="zh-CN" dirty="0" smtClean="0"/>
              <a:t>ESL</a:t>
            </a:r>
            <a:r>
              <a:rPr kumimoji="1" lang="zh-CN" altLang="en-US" dirty="0" smtClean="0"/>
              <a:t>课程：提供</a:t>
            </a:r>
            <a:endParaRPr kumimoji="1" lang="en-US" altLang="zh-CN" dirty="0" smtClean="0"/>
          </a:p>
          <a:p>
            <a:pPr>
              <a:lnSpc>
                <a:spcPct val="150000"/>
              </a:lnSpc>
            </a:pPr>
            <a:r>
              <a:rPr kumimoji="1" lang="zh-CN" altLang="en-US" dirty="0" smtClean="0"/>
              <a:t>校园面积：</a:t>
            </a:r>
            <a:r>
              <a:rPr kumimoji="1" lang="en-US" altLang="zh-CN" dirty="0" smtClean="0"/>
              <a:t>90</a:t>
            </a:r>
            <a:r>
              <a:rPr kumimoji="1" lang="zh-CN" altLang="en-US" dirty="0" smtClean="0"/>
              <a:t>英亩</a:t>
            </a:r>
            <a:endParaRPr kumimoji="1" lang="en-US" altLang="zh-CN" dirty="0" smtClean="0"/>
          </a:p>
          <a:p>
            <a:pPr>
              <a:lnSpc>
                <a:spcPct val="150000"/>
              </a:lnSpc>
            </a:pPr>
            <a:r>
              <a:rPr kumimoji="1" lang="zh-CN" altLang="en-US" dirty="0" smtClean="0"/>
              <a:t>学校网址：</a:t>
            </a:r>
            <a:r>
              <a:rPr kumimoji="1" lang="en-US" altLang="zh-CN" dirty="0"/>
              <a:t>https://</a:t>
            </a:r>
            <a:r>
              <a:rPr kumimoji="1" lang="en-US" altLang="zh-CN" dirty="0" smtClean="0"/>
              <a:t>mcslions.org/</a:t>
            </a:r>
          </a:p>
          <a:p>
            <a:pPr>
              <a:lnSpc>
                <a:spcPct val="150000"/>
              </a:lnSpc>
            </a:pPr>
            <a:r>
              <a:rPr kumimoji="1" lang="zh-CN" altLang="en-US" dirty="0" smtClean="0"/>
              <a:t>学校地址</a:t>
            </a:r>
            <a:r>
              <a:rPr kumimoji="1" lang="zh-CN" altLang="en-US" dirty="0" smtClean="0">
                <a:sym typeface="Wingdings" pitchFamily="2" charset="2"/>
              </a:rPr>
              <a:t>：</a:t>
            </a:r>
            <a:r>
              <a:rPr lang="de-DE" altLang="zh-CN" dirty="0"/>
              <a:t>363 Stamm Rd, Milton, </a:t>
            </a:r>
            <a:r>
              <a:rPr lang="de-DE" altLang="zh-CN" dirty="0" smtClean="0"/>
              <a:t>PA </a:t>
            </a:r>
            <a:r>
              <a:rPr lang="de-DE" altLang="zh-CN" dirty="0"/>
              <a:t>17847</a:t>
            </a:r>
            <a:endParaRPr lang="en-US" altLang="zh-CN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15880" y="1556792"/>
            <a:ext cx="6048671" cy="3553371"/>
          </a:xfrm>
          <a:prstGeom prst="rect">
            <a:avLst/>
          </a:prstGeom>
          <a:noFill/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7858" y="116632"/>
            <a:ext cx="1149932" cy="49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64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线连接符 6"/>
          <p:cNvCxnSpPr/>
          <p:nvPr/>
        </p:nvCxnSpPr>
        <p:spPr>
          <a:xfrm>
            <a:off x="5190707" y="3144857"/>
            <a:ext cx="2840442" cy="0"/>
          </a:xfrm>
          <a:prstGeom prst="line">
            <a:avLst/>
          </a:prstGeom>
          <a:ln>
            <a:solidFill>
              <a:srgbClr val="1B69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/>
          <p:nvPr/>
        </p:nvCxnSpPr>
        <p:spPr>
          <a:xfrm flipV="1">
            <a:off x="6682043" y="3131903"/>
            <a:ext cx="0" cy="1800200"/>
          </a:xfrm>
          <a:prstGeom prst="line">
            <a:avLst/>
          </a:prstGeom>
          <a:ln>
            <a:solidFill>
              <a:srgbClr val="1B69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线连接符 16"/>
          <p:cNvCxnSpPr/>
          <p:nvPr/>
        </p:nvCxnSpPr>
        <p:spPr>
          <a:xfrm flipV="1">
            <a:off x="5951984" y="1331703"/>
            <a:ext cx="0" cy="1800200"/>
          </a:xfrm>
          <a:prstGeom prst="line">
            <a:avLst/>
          </a:prstGeom>
          <a:ln>
            <a:solidFill>
              <a:srgbClr val="1B69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五边形 9"/>
          <p:cNvSpPr/>
          <p:nvPr/>
        </p:nvSpPr>
        <p:spPr>
          <a:xfrm rot="5400000">
            <a:off x="4618362" y="1149860"/>
            <a:ext cx="2927944" cy="687047"/>
          </a:xfrm>
          <a:prstGeom prst="homePlate">
            <a:avLst/>
          </a:prstGeom>
          <a:solidFill>
            <a:srgbClr val="1B698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2" name="Rounded Rectangle 7"/>
          <p:cNvSpPr/>
          <p:nvPr/>
        </p:nvSpPr>
        <p:spPr>
          <a:xfrm>
            <a:off x="5453058" y="910279"/>
            <a:ext cx="1224136" cy="79208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rgbClr val="D29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Kaiti" charset="-122"/>
                <a:ea typeface="STKaiti" charset="-122"/>
                <a:cs typeface="STKaiti" charset="-122"/>
              </a:rPr>
              <a:t>地理环境</a:t>
            </a:r>
            <a:endParaRPr lang="en-US" sz="4400" b="1" dirty="0">
              <a:solidFill>
                <a:srgbClr val="D29E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Kaiti" charset="-122"/>
              <a:ea typeface="STKaiti" charset="-122"/>
              <a:cs typeface="STKaiti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79304" y="3731774"/>
            <a:ext cx="51596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>
                <a:srgbClr val="0070C0"/>
              </a:buClr>
            </a:pPr>
            <a:r>
              <a:rPr kumimoji="1" lang="zh-CN" altLang="en-US" dirty="0" smtClean="0"/>
              <a:t>人口：</a:t>
            </a:r>
            <a:r>
              <a:rPr kumimoji="1" lang="en-US" altLang="zh-CN" dirty="0"/>
              <a:t>7,042 </a:t>
            </a:r>
            <a:r>
              <a:rPr kumimoji="1" lang="zh-CN" altLang="en-US" dirty="0" smtClean="0"/>
              <a:t>（</a:t>
            </a:r>
            <a:r>
              <a:rPr kumimoji="1" lang="en-US" altLang="zh-CN" dirty="0" smtClean="0"/>
              <a:t>2010</a:t>
            </a:r>
            <a:r>
              <a:rPr kumimoji="1" lang="zh-CN" altLang="en-US" dirty="0" smtClean="0"/>
              <a:t>年）</a:t>
            </a:r>
            <a:endParaRPr kumimoji="1" lang="en-US" altLang="zh-CN" dirty="0" smtClean="0"/>
          </a:p>
          <a:p>
            <a:pPr>
              <a:spcBef>
                <a:spcPct val="0"/>
              </a:spcBef>
              <a:buClr>
                <a:srgbClr val="0070C0"/>
              </a:buClr>
            </a:pPr>
            <a:r>
              <a:rPr kumimoji="1" lang="zh-CN" altLang="en-US" dirty="0" smtClean="0"/>
              <a:t>附近城市：哈里斯堡</a:t>
            </a:r>
            <a:endParaRPr kumimoji="1" lang="en-US" altLang="zh-CN" dirty="0" smtClean="0"/>
          </a:p>
          <a:p>
            <a:pPr>
              <a:spcBef>
                <a:spcPct val="0"/>
              </a:spcBef>
              <a:buClr>
                <a:srgbClr val="0070C0"/>
              </a:buClr>
            </a:pPr>
            <a:r>
              <a:rPr kumimoji="1" lang="zh-CN" altLang="en-US" dirty="0" smtClean="0"/>
              <a:t>附近机场：哈里斯堡</a:t>
            </a:r>
            <a:r>
              <a:rPr lang="zh-CN" altLang="en-US" dirty="0" smtClean="0"/>
              <a:t>国际机场</a:t>
            </a:r>
            <a:endParaRPr kumimoji="1" lang="en-US" altLang="zh-CN" dirty="0" smtClean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88097" y="70339"/>
            <a:ext cx="5550833" cy="297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2239" y="3284984"/>
            <a:ext cx="6425858" cy="3483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290397" y="567659"/>
            <a:ext cx="53285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学校</a:t>
            </a:r>
            <a:r>
              <a:rPr lang="zh-CN" altLang="en-US" dirty="0" smtClean="0"/>
              <a:t>坐落在宾夕法尼亚州的密尔顿，该市是诺森伯兰县的一个自治区，刚好位于萨斯奎哈纳河畔，环境优美，距离哈里斯堡</a:t>
            </a:r>
            <a:r>
              <a:rPr lang="en-US" altLang="zh-CN" dirty="0" smtClean="0"/>
              <a:t>80</a:t>
            </a:r>
            <a:r>
              <a:rPr lang="zh-CN" altLang="en-US" dirty="0" smtClean="0"/>
              <a:t>千米。该市始建于</a:t>
            </a:r>
            <a:r>
              <a:rPr lang="en-US" altLang="zh-CN" dirty="0" smtClean="0"/>
              <a:t>1770</a:t>
            </a:r>
            <a:r>
              <a:rPr lang="zh-CN" altLang="en-US" dirty="0" smtClean="0"/>
              <a:t>年，历史悠久，早期制造业繁荣涉及汽车制造，种植业，家具业，钢材厂，造纸厂，鞋类等行业。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57437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48663" y="4121213"/>
            <a:ext cx="12143337" cy="38283"/>
          </a:xfrm>
          <a:prstGeom prst="line">
            <a:avLst/>
          </a:prstGeom>
          <a:ln w="38100">
            <a:solidFill>
              <a:srgbClr val="1B69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61664" y="3297116"/>
            <a:ext cx="12192000" cy="7119"/>
          </a:xfrm>
          <a:prstGeom prst="line">
            <a:avLst/>
          </a:prstGeom>
          <a:ln w="38100">
            <a:solidFill>
              <a:srgbClr val="1B69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-292948" y="3283609"/>
            <a:ext cx="5219724" cy="72609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rgbClr val="D29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Kaiti" charset="-122"/>
                <a:ea typeface="STKaiti" charset="-122"/>
                <a:cs typeface="STKaiti" charset="-122"/>
              </a:rPr>
              <a:t>学校优势 </a:t>
            </a:r>
            <a:endParaRPr lang="en-US" sz="4400" b="1" dirty="0">
              <a:solidFill>
                <a:srgbClr val="D29E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Kaiti" charset="-122"/>
              <a:ea typeface="STKaiti" charset="-122"/>
              <a:cs typeface="STKaiti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40834" y="3472089"/>
            <a:ext cx="69414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000" b="1" dirty="0" smtClean="0">
                <a:solidFill>
                  <a:srgbClr val="C00000"/>
                </a:solidFill>
              </a:rPr>
              <a:t>课程丰富     双重认证    特色</a:t>
            </a:r>
            <a:r>
              <a:rPr kumimoji="1" lang="en-US" altLang="zh-CN" sz="2000" b="1" dirty="0" smtClean="0">
                <a:solidFill>
                  <a:srgbClr val="C00000"/>
                </a:solidFill>
              </a:rPr>
              <a:t>ESL</a:t>
            </a:r>
            <a:r>
              <a:rPr kumimoji="1" lang="zh-CN" altLang="en-US" sz="2000" b="1" dirty="0" smtClean="0">
                <a:solidFill>
                  <a:srgbClr val="C00000"/>
                </a:solidFill>
              </a:rPr>
              <a:t>课程</a:t>
            </a:r>
            <a:endParaRPr kumimoji="1" lang="en-US" altLang="zh-CN" sz="2000" b="1" dirty="0" smtClean="0">
              <a:solidFill>
                <a:srgbClr val="C0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1777" y="362433"/>
            <a:ext cx="1057482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zh-CN" altLang="en-US" dirty="0" smtClean="0"/>
              <a:t>学校获得了国际基督教育协会</a:t>
            </a:r>
            <a:r>
              <a:rPr lang="en-US" altLang="zh-CN" dirty="0" smtClean="0"/>
              <a:t>(ACSI)</a:t>
            </a:r>
            <a:r>
              <a:rPr lang="zh-CN" altLang="en-US" dirty="0" smtClean="0"/>
              <a:t> 和中部院校协会</a:t>
            </a:r>
            <a:r>
              <a:rPr lang="en-US" altLang="zh-CN" dirty="0" smtClean="0"/>
              <a:t>(MSAC)</a:t>
            </a:r>
            <a:r>
              <a:rPr lang="zh-CN" altLang="en-US" dirty="0" smtClean="0"/>
              <a:t>双重认证</a:t>
            </a:r>
            <a:endParaRPr lang="en-US" altLang="zh-CN" dirty="0" smtClean="0"/>
          </a:p>
          <a:p>
            <a:pPr marL="285750" indent="-285750">
              <a:buFont typeface="Wingdings" charset="2"/>
              <a:buChar char="Ø"/>
            </a:pPr>
            <a:r>
              <a:rPr kumimoji="1" lang="zh-CN" altLang="en-US" dirty="0" smtClean="0"/>
              <a:t>课程体系丰富设有：</a:t>
            </a:r>
            <a:r>
              <a:rPr kumimoji="1" lang="en-US" altLang="zh-CN" dirty="0" smtClean="0"/>
              <a:t>AP</a:t>
            </a:r>
            <a:r>
              <a:rPr kumimoji="1" lang="zh-CN" altLang="en-US" dirty="0" smtClean="0"/>
              <a:t>课程，</a:t>
            </a:r>
            <a:r>
              <a:rPr kumimoji="1" lang="zh-CN" altLang="en-US" dirty="0"/>
              <a:t>荣誉</a:t>
            </a:r>
            <a:r>
              <a:rPr kumimoji="1" lang="zh-CN" altLang="en-US" dirty="0" smtClean="0"/>
              <a:t>课程，双学分课程，大学预备课程</a:t>
            </a:r>
            <a:endParaRPr kumimoji="1" lang="en-US" altLang="zh-CN" dirty="0"/>
          </a:p>
          <a:p>
            <a:pPr marL="285750" indent="-285750">
              <a:buFont typeface="Wingdings" charset="2"/>
              <a:buChar char="Ø"/>
            </a:pPr>
            <a:r>
              <a:rPr lang="zh-CN" altLang="en-US" dirty="0" smtClean="0"/>
              <a:t>小班教学，个性教育保证</a:t>
            </a:r>
            <a:r>
              <a:rPr lang="zh-CN" altLang="en-US" dirty="0"/>
              <a:t>教育</a:t>
            </a:r>
            <a:r>
              <a:rPr lang="zh-CN" altLang="en-US" dirty="0" smtClean="0"/>
              <a:t>质量</a:t>
            </a:r>
            <a:endParaRPr lang="en-US" altLang="zh-CN" dirty="0" smtClean="0"/>
          </a:p>
          <a:p>
            <a:pPr marL="285750" indent="-285750">
              <a:buFont typeface="Wingdings" charset="2"/>
              <a:buChar char="Ø"/>
            </a:pPr>
            <a:r>
              <a:rPr lang="zh-CN" altLang="en-US" dirty="0" smtClean="0"/>
              <a:t>体育课程和艺术课程设置丰富，培养学生兴趣爱好</a:t>
            </a:r>
            <a:endParaRPr lang="en-US" altLang="zh-CN" dirty="0" smtClean="0"/>
          </a:p>
          <a:p>
            <a:pPr marL="285750" indent="-285750">
              <a:buFont typeface="Wingdings" charset="2"/>
              <a:buChar char="Ø"/>
            </a:pPr>
            <a:r>
              <a:rPr lang="zh-CN" altLang="en-US" dirty="0" smtClean="0"/>
              <a:t>学校</a:t>
            </a:r>
            <a:r>
              <a:rPr lang="zh-CN" altLang="en-US" dirty="0"/>
              <a:t>开设</a:t>
            </a:r>
            <a:r>
              <a:rPr lang="zh-CN" altLang="en-US" dirty="0" smtClean="0"/>
              <a:t>有不同等级的</a:t>
            </a:r>
            <a:r>
              <a:rPr lang="en-US" altLang="zh-CN" dirty="0" smtClean="0"/>
              <a:t>ESL </a:t>
            </a:r>
            <a:r>
              <a:rPr lang="zh-CN" altLang="en-US" dirty="0" smtClean="0"/>
              <a:t>课程，因材施教，更快提高学生英语水平，融入当地文化</a:t>
            </a:r>
            <a:endParaRPr lang="en-US" altLang="zh-CN" dirty="0" smtClean="0"/>
          </a:p>
          <a:p>
            <a:pPr marL="285750" indent="-285750">
              <a:buFont typeface="Wingdings" charset="2"/>
              <a:buChar char="Ø"/>
            </a:pPr>
            <a:r>
              <a:rPr kumimoji="1" lang="zh-CN" altLang="en-US" dirty="0" smtClean="0"/>
              <a:t>学校有专业的大学申请咨询，并提供</a:t>
            </a:r>
            <a:r>
              <a:rPr kumimoji="1" lang="en-US" altLang="zh-CN" dirty="0" smtClean="0"/>
              <a:t>SAT</a:t>
            </a:r>
            <a:r>
              <a:rPr kumimoji="1" lang="zh-CN" altLang="en-US" dirty="0" smtClean="0"/>
              <a:t>培训课程</a:t>
            </a:r>
            <a:endParaRPr kumimoji="1" lang="en-US" altLang="zh-CN" dirty="0" smtClean="0"/>
          </a:p>
          <a:p>
            <a:pPr marL="285750" indent="-285750">
              <a:buFont typeface="Wingdings" charset="2"/>
              <a:buChar char="Ø"/>
            </a:pPr>
            <a:r>
              <a:rPr kumimoji="1" lang="zh-CN" altLang="en-US" dirty="0" smtClean="0"/>
              <a:t>地理位置优越，</a:t>
            </a:r>
            <a:r>
              <a:rPr lang="zh-CN" altLang="en-US" dirty="0" smtClean="0"/>
              <a:t>临近</a:t>
            </a:r>
            <a:r>
              <a:rPr lang="zh-CN" altLang="en-US" dirty="0"/>
              <a:t>华盛顿特区、费城、纽约等</a:t>
            </a:r>
            <a:r>
              <a:rPr lang="zh-CN" altLang="en-US" dirty="0" smtClean="0"/>
              <a:t>城市</a:t>
            </a:r>
            <a:endParaRPr lang="en-US" altLang="zh-CN" dirty="0" smtClean="0"/>
          </a:p>
          <a:p>
            <a:pPr marL="285750" indent="-285750">
              <a:buFont typeface="Wingdings" charset="2"/>
              <a:buChar char="Ø"/>
            </a:pPr>
            <a:r>
              <a:rPr kumimoji="1" lang="zh-CN" altLang="en-US" dirty="0" smtClean="0"/>
              <a:t>一流教学设施，科技感十足：科学实验室，图书馆，艺术室，体育馆，大礼堂，运动场等一应俱全</a:t>
            </a:r>
            <a:endParaRPr kumimoji="1" lang="en-US" altLang="zh-CN" dirty="0" smtClean="0"/>
          </a:p>
        </p:txBody>
      </p:sp>
      <p:sp>
        <p:nvSpPr>
          <p:cNvPr id="2" name="矩形 1"/>
          <p:cNvSpPr/>
          <p:nvPr/>
        </p:nvSpPr>
        <p:spPr>
          <a:xfrm>
            <a:off x="2135560" y="5006316"/>
            <a:ext cx="322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 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4" y="4208717"/>
            <a:ext cx="4163280" cy="261485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330" y="4271686"/>
            <a:ext cx="4441922" cy="258631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7858" y="116632"/>
            <a:ext cx="1149932" cy="49160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510" y="5593421"/>
            <a:ext cx="2130194" cy="109031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510" y="4415768"/>
            <a:ext cx="2037205" cy="1055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64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>
            <a:off x="-20622" y="5986975"/>
            <a:ext cx="2711624" cy="628774"/>
          </a:xfrm>
          <a:prstGeom prst="homePlate">
            <a:avLst/>
          </a:prstGeom>
          <a:solidFill>
            <a:srgbClr val="1B698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1" name="Rounded Rectangle 10"/>
          <p:cNvSpPr/>
          <p:nvPr/>
        </p:nvSpPr>
        <p:spPr>
          <a:xfrm>
            <a:off x="-27851" y="5986975"/>
            <a:ext cx="2480044" cy="58189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rgbClr val="D29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Kaiti" charset="-122"/>
                <a:ea typeface="STKaiti" charset="-122"/>
                <a:cs typeface="STKaiti" charset="-122"/>
              </a:rPr>
              <a:t>课程设置</a:t>
            </a:r>
            <a:endParaRPr lang="en-US" sz="4400" b="1" dirty="0">
              <a:solidFill>
                <a:srgbClr val="D29E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Kaiti" charset="-122"/>
              <a:ea typeface="STKaiti" charset="-122"/>
              <a:cs typeface="STKaiti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6533" y="394211"/>
            <a:ext cx="1458187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数学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/>
              <a:t>微积分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代数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几何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微积分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统计学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52643" y="16697"/>
            <a:ext cx="4182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大学预备课程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03845" y="243615"/>
            <a:ext cx="1338828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C0000"/>
                </a:solidFill>
              </a:rPr>
              <a:t>科学</a:t>
            </a:r>
            <a:endParaRPr lang="en-US" altLang="zh-CN" b="1" dirty="0">
              <a:solidFill>
                <a:srgbClr val="CC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物理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生物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化学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生理</a:t>
            </a:r>
            <a:r>
              <a:rPr lang="zh-CN" altLang="en-US" dirty="0">
                <a:latin typeface="+mn-ea"/>
              </a:rPr>
              <a:t>与</a:t>
            </a:r>
            <a:r>
              <a:rPr lang="zh-CN" altLang="en-US" dirty="0" smtClean="0">
                <a:latin typeface="+mn-ea"/>
              </a:rPr>
              <a:t>解剖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经济学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dirty="0" smtClean="0">
              <a:latin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32104" y="49849"/>
            <a:ext cx="14793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47294" y="410524"/>
            <a:ext cx="184731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dirty="0" smtClean="0"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36748" y="394211"/>
            <a:ext cx="1441888" cy="4139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艺术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年鉴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乐队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合唱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乐理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艺术</a:t>
            </a:r>
            <a:r>
              <a:rPr lang="en-US" altLang="zh-CN" dirty="0" smtClean="0"/>
              <a:t>1-2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/>
              <a:t>陶艺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绘画</a:t>
            </a:r>
            <a:r>
              <a:rPr lang="en-US" altLang="zh-CN" dirty="0" smtClean="0"/>
              <a:t>&amp;</a:t>
            </a:r>
            <a:r>
              <a:rPr lang="zh-CN" altLang="en-US" dirty="0" smtClean="0"/>
              <a:t>油画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/>
              <a:t>年鉴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63352" y="352111"/>
            <a:ext cx="12485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C0000"/>
                </a:solidFill>
              </a:rPr>
              <a:t>英语</a:t>
            </a:r>
            <a:endParaRPr lang="en-US" altLang="zh-CN" sz="2000" b="1" dirty="0" smtClean="0">
              <a:solidFill>
                <a:srgbClr val="CC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/>
              <a:t>世界文学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美国文学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主题与文学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英国文学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SAT</a:t>
            </a:r>
            <a:r>
              <a:rPr lang="zh-CN" altLang="en-US" dirty="0" smtClean="0"/>
              <a:t>培训</a:t>
            </a:r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444228" y="225858"/>
            <a:ext cx="14061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+mn-ea"/>
              </a:rPr>
              <a:t>历史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世界史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世界地理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美国历史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美国政府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经济学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endParaRPr lang="en-US" altLang="zh-CN" dirty="0" smtClean="0"/>
          </a:p>
        </p:txBody>
      </p:sp>
      <p:sp>
        <p:nvSpPr>
          <p:cNvPr id="2" name="矩形 1"/>
          <p:cNvSpPr/>
          <p:nvPr/>
        </p:nvSpPr>
        <p:spPr>
          <a:xfrm>
            <a:off x="6677001" y="-81073"/>
            <a:ext cx="1656183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C0000"/>
                </a:solidFill>
              </a:rPr>
              <a:t>荣誉课程</a:t>
            </a:r>
            <a:endParaRPr lang="zh-CN" altLang="en-US" b="1" dirty="0">
              <a:solidFill>
                <a:srgbClr val="CC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/>
              <a:t>美国文学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英国文学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生物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物理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西班牙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美国历史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/>
              <a:t>世界历史</a:t>
            </a:r>
            <a:endParaRPr lang="en-US" altLang="zh-CN" dirty="0" smtClean="0"/>
          </a:p>
        </p:txBody>
      </p:sp>
      <p:sp>
        <p:nvSpPr>
          <p:cNvPr id="24" name="矩形 23"/>
          <p:cNvSpPr/>
          <p:nvPr/>
        </p:nvSpPr>
        <p:spPr>
          <a:xfrm>
            <a:off x="4134697" y="2871812"/>
            <a:ext cx="1309531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+mn-ea"/>
              </a:rPr>
              <a:t>语言</a:t>
            </a:r>
            <a:endParaRPr lang="en-US" altLang="zh-CN" sz="2000" b="1" dirty="0">
              <a:solidFill>
                <a:srgbClr val="C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/>
              <a:t>西班牙语</a:t>
            </a:r>
            <a:endParaRPr lang="en-US" altLang="zh-CN" dirty="0" smtClean="0"/>
          </a:p>
        </p:txBody>
      </p:sp>
      <p:sp>
        <p:nvSpPr>
          <p:cNvPr id="25" name="矩形 24"/>
          <p:cNvSpPr/>
          <p:nvPr/>
        </p:nvSpPr>
        <p:spPr>
          <a:xfrm>
            <a:off x="8154943" y="-81073"/>
            <a:ext cx="119380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CC0000"/>
                </a:solidFill>
              </a:rPr>
              <a:t>AP</a:t>
            </a:r>
            <a:r>
              <a:rPr lang="zh-CN" altLang="en-US" sz="2000" b="1" dirty="0" smtClean="0">
                <a:solidFill>
                  <a:srgbClr val="CC0000"/>
                </a:solidFill>
              </a:rPr>
              <a:t>课程</a:t>
            </a:r>
            <a:endParaRPr lang="zh-CN" altLang="en-US" b="1" dirty="0">
              <a:solidFill>
                <a:srgbClr val="CC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/>
              <a:t>微积分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1576533" y="2889169"/>
            <a:ext cx="1950939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神学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圣经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护教学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文化与信仰</a:t>
            </a:r>
            <a:endParaRPr lang="en-US" altLang="zh-CN" dirty="0"/>
          </a:p>
        </p:txBody>
      </p:sp>
      <p:pic>
        <p:nvPicPr>
          <p:cNvPr id="2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0361" y="4005064"/>
            <a:ext cx="4966776" cy="264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矩形 26"/>
          <p:cNvSpPr/>
          <p:nvPr/>
        </p:nvSpPr>
        <p:spPr>
          <a:xfrm>
            <a:off x="9348744" y="-89578"/>
            <a:ext cx="165618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CC0000"/>
                </a:solidFill>
              </a:rPr>
              <a:t>双学分</a:t>
            </a:r>
            <a:r>
              <a:rPr lang="zh-CN" altLang="en-US" sz="2000" b="1" dirty="0" smtClean="0">
                <a:solidFill>
                  <a:srgbClr val="CC0000"/>
                </a:solidFill>
              </a:rPr>
              <a:t>课程</a:t>
            </a:r>
            <a:endParaRPr lang="zh-CN" altLang="en-US" b="1" dirty="0">
              <a:solidFill>
                <a:srgbClr val="CC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/>
              <a:t>学生可以在认可的大学修习双学分</a:t>
            </a:r>
            <a:endParaRPr lang="en-US" altLang="zh-CN" dirty="0" smtClean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7858" y="116632"/>
            <a:ext cx="1149932" cy="49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5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5373" y="3068960"/>
            <a:ext cx="2073494" cy="2016224"/>
          </a:xfrm>
          <a:prstGeom prst="roundRect">
            <a:avLst/>
          </a:prstGeom>
          <a:ln>
            <a:solidFill>
              <a:srgbClr val="1B698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dirty="0"/>
              <a:t>布鲁斯堡大学 </a:t>
            </a:r>
            <a:endParaRPr lang="en-US" altLang="zh-CN" dirty="0" smtClean="0"/>
          </a:p>
          <a:p>
            <a:r>
              <a:rPr lang="zh-CN" altLang="en-US" dirty="0"/>
              <a:t>自由</a:t>
            </a:r>
            <a:r>
              <a:rPr lang="zh-CN" altLang="en-US" dirty="0" smtClean="0"/>
              <a:t>大学</a:t>
            </a:r>
            <a:endParaRPr lang="en-US" altLang="zh-CN" dirty="0" smtClean="0"/>
          </a:p>
          <a:p>
            <a:r>
              <a:rPr lang="zh-CN" altLang="en-US" dirty="0"/>
              <a:t>宾州</a:t>
            </a:r>
            <a:r>
              <a:rPr lang="zh-CN" altLang="en-US" dirty="0" smtClean="0"/>
              <a:t>州立大学</a:t>
            </a:r>
            <a:endParaRPr lang="en-US" altLang="zh-CN" dirty="0" smtClean="0"/>
          </a:p>
          <a:p>
            <a:r>
              <a:rPr lang="zh-CN" altLang="en-US" dirty="0"/>
              <a:t>康奈</a:t>
            </a:r>
            <a:r>
              <a:rPr lang="zh-CN" altLang="en-US" dirty="0" smtClean="0"/>
              <a:t>尔大学</a:t>
            </a:r>
            <a:endParaRPr lang="en-US" altLang="zh-CN" dirty="0" smtClean="0"/>
          </a:p>
          <a:p>
            <a:r>
              <a:rPr lang="zh-CN" altLang="en-US" dirty="0"/>
              <a:t>萨斯奎哈纳大学 </a:t>
            </a:r>
            <a:endParaRPr lang="en-US" altLang="zh-CN" dirty="0" smtClean="0"/>
          </a:p>
        </p:txBody>
      </p:sp>
      <p:sp>
        <p:nvSpPr>
          <p:cNvPr id="6" name="Right Arrow 5"/>
          <p:cNvSpPr/>
          <p:nvPr/>
        </p:nvSpPr>
        <p:spPr>
          <a:xfrm>
            <a:off x="709573" y="499242"/>
            <a:ext cx="3480556" cy="1077310"/>
          </a:xfrm>
          <a:prstGeom prst="rightArrow">
            <a:avLst>
              <a:gd name="adj1" fmla="val 42537"/>
              <a:gd name="adj2" fmla="val 48134"/>
            </a:avLst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solidFill>
                  <a:srgbClr val="1B69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Kaiti" charset="-122"/>
                <a:ea typeface="STKaiti" charset="-122"/>
                <a:cs typeface="STKaiti" charset="-122"/>
              </a:rPr>
              <a:t>毕业生去向</a:t>
            </a:r>
            <a:endParaRPr lang="en-US" sz="4800" b="1" dirty="0">
              <a:solidFill>
                <a:srgbClr val="1B698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Kaiti" charset="-122"/>
              <a:ea typeface="STKaiti" charset="-122"/>
              <a:cs typeface="STKaiti" charset="-122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711624" y="2909597"/>
            <a:ext cx="2088232" cy="2391611"/>
          </a:xfrm>
          <a:prstGeom prst="roundRect">
            <a:avLst/>
          </a:prstGeom>
          <a:ln>
            <a:solidFill>
              <a:srgbClr val="1B698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dirty="0" smtClean="0"/>
              <a:t>匹兹堡大学</a:t>
            </a:r>
            <a:endParaRPr lang="en-US" altLang="zh-CN" dirty="0" smtClean="0"/>
          </a:p>
          <a:p>
            <a:r>
              <a:rPr lang="zh-CN" altLang="en-US" dirty="0"/>
              <a:t>巴克尼尔</a:t>
            </a:r>
            <a:r>
              <a:rPr lang="zh-CN" altLang="en-US" dirty="0" smtClean="0"/>
              <a:t>大学</a:t>
            </a:r>
            <a:endParaRPr lang="en-US" altLang="zh-CN" dirty="0" smtClean="0"/>
          </a:p>
          <a:p>
            <a:r>
              <a:rPr lang="zh-CN" altLang="en-US" dirty="0"/>
              <a:t>印地安那威斯连</a:t>
            </a:r>
            <a:r>
              <a:rPr lang="zh-CN" altLang="en-US" dirty="0" smtClean="0"/>
              <a:t>大学</a:t>
            </a:r>
            <a:endParaRPr lang="en-US" altLang="zh-CN" dirty="0" smtClean="0"/>
          </a:p>
          <a:p>
            <a:r>
              <a:rPr lang="zh-CN" altLang="en-US" dirty="0"/>
              <a:t>盖茨堡</a:t>
            </a:r>
            <a:r>
              <a:rPr lang="zh-CN" altLang="en-US" dirty="0" smtClean="0"/>
              <a:t>学院</a:t>
            </a:r>
            <a:endParaRPr lang="en-US" altLang="zh-CN" dirty="0" smtClean="0"/>
          </a:p>
          <a:p>
            <a:r>
              <a:rPr lang="zh-CN" altLang="en-US" dirty="0"/>
              <a:t>弥赛</a:t>
            </a:r>
            <a:r>
              <a:rPr lang="zh-CN" altLang="en-US" dirty="0" smtClean="0"/>
              <a:t>亚</a:t>
            </a:r>
            <a:r>
              <a:rPr lang="zh-CN" altLang="en-US" dirty="0"/>
              <a:t>学院</a:t>
            </a:r>
            <a:endParaRPr lang="en-US" altLang="zh-CN" dirty="0" smtClean="0"/>
          </a:p>
          <a:p>
            <a:endParaRPr lang="en-US" altLang="zh-CN" dirty="0"/>
          </a:p>
        </p:txBody>
      </p:sp>
      <p:cxnSp>
        <p:nvCxnSpPr>
          <p:cNvPr id="7" name="直线箭头连接符 6"/>
          <p:cNvCxnSpPr/>
          <p:nvPr/>
        </p:nvCxnSpPr>
        <p:spPr>
          <a:xfrm flipH="1">
            <a:off x="1055440" y="1420821"/>
            <a:ext cx="1296144" cy="1537782"/>
          </a:xfrm>
          <a:prstGeom prst="straightConnector1">
            <a:avLst/>
          </a:prstGeom>
          <a:ln>
            <a:solidFill>
              <a:srgbClr val="1B6981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直线箭头连接符 13"/>
          <p:cNvCxnSpPr/>
          <p:nvPr/>
        </p:nvCxnSpPr>
        <p:spPr>
          <a:xfrm>
            <a:off x="2386945" y="1360819"/>
            <a:ext cx="1116767" cy="1563944"/>
          </a:xfrm>
          <a:prstGeom prst="straightConnector1">
            <a:avLst/>
          </a:prstGeom>
          <a:ln>
            <a:solidFill>
              <a:srgbClr val="1B698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7918" y="165255"/>
            <a:ext cx="866267" cy="8082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820" y="3060757"/>
            <a:ext cx="5364465" cy="33616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97" y="140943"/>
            <a:ext cx="856841" cy="85684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7858" y="116632"/>
            <a:ext cx="1149932" cy="49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22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551384" y="1308180"/>
            <a:ext cx="2592288" cy="792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TKaiti" charset="-122"/>
              <a:ea typeface="STKaiti" charset="-122"/>
              <a:cs typeface="STKaiti" charset="-122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6926335" y="1091014"/>
            <a:ext cx="2584326" cy="13792"/>
          </a:xfrm>
          <a:prstGeom prst="line">
            <a:avLst/>
          </a:prstGeom>
          <a:ln w="38100">
            <a:solidFill>
              <a:srgbClr val="1B69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33283" y="1704224"/>
            <a:ext cx="2592288" cy="0"/>
          </a:xfrm>
          <a:prstGeom prst="line">
            <a:avLst/>
          </a:prstGeom>
          <a:ln w="38100">
            <a:solidFill>
              <a:srgbClr val="1B69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6767410" y="936508"/>
            <a:ext cx="2902177" cy="79208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solidFill>
                  <a:srgbClr val="D29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Kaiti" charset="-122"/>
                <a:ea typeface="STKaiti" charset="-122"/>
                <a:cs typeface="STKaiti" charset="-122"/>
              </a:rPr>
              <a:t>课外活动</a:t>
            </a:r>
            <a:endParaRPr lang="en-US" sz="4400" b="1" dirty="0">
              <a:solidFill>
                <a:srgbClr val="D29E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Kaiti" charset="-122"/>
              <a:ea typeface="STKaiti" charset="-122"/>
              <a:cs typeface="STKaiti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326" y="4217605"/>
            <a:ext cx="4176464" cy="263262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3" y="116632"/>
            <a:ext cx="3833601" cy="262005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378" y="2420888"/>
            <a:ext cx="4142948" cy="245584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09787" y="2999711"/>
            <a:ext cx="184888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社区服务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国家荣誉协会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合唱队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/>
              <a:t>志愿者小组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endParaRPr lang="en-US" altLang="zh-CN" dirty="0" smtClean="0"/>
          </a:p>
          <a:p>
            <a:pPr>
              <a:lnSpc>
                <a:spcPct val="150000"/>
              </a:lnSpc>
            </a:pPr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2044668" y="2988105"/>
            <a:ext cx="1856757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学生会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/>
              <a:t>校外</a:t>
            </a:r>
            <a:r>
              <a:rPr lang="zh-CN" altLang="en-US" dirty="0" smtClean="0"/>
              <a:t>参观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/>
              <a:t>戏剧</a:t>
            </a:r>
            <a:r>
              <a:rPr lang="zh-CN" altLang="en-US" dirty="0" smtClean="0"/>
              <a:t>社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艺术社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endParaRPr lang="en-US" altLang="zh-CN" dirty="0" smtClean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7858" y="116632"/>
            <a:ext cx="1149932" cy="49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97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551384" y="1308180"/>
            <a:ext cx="2592288" cy="792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TKaiti" charset="-122"/>
              <a:ea typeface="STKaiti" charset="-122"/>
              <a:cs typeface="STKaiti" charset="-122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6926335" y="1091014"/>
            <a:ext cx="2584326" cy="13792"/>
          </a:xfrm>
          <a:prstGeom prst="line">
            <a:avLst/>
          </a:prstGeom>
          <a:ln w="38100">
            <a:solidFill>
              <a:srgbClr val="1B69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33283" y="1704224"/>
            <a:ext cx="2592288" cy="0"/>
          </a:xfrm>
          <a:prstGeom prst="line">
            <a:avLst/>
          </a:prstGeom>
          <a:ln w="38100">
            <a:solidFill>
              <a:srgbClr val="1B69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6767410" y="936508"/>
            <a:ext cx="2902177" cy="79208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rgbClr val="D29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Kaiti" charset="-122"/>
                <a:ea typeface="STKaiti" charset="-122"/>
                <a:cs typeface="STKaiti" charset="-122"/>
              </a:rPr>
              <a:t>艺术活动</a:t>
            </a:r>
            <a:endParaRPr lang="en-US" sz="4400" b="1" dirty="0">
              <a:solidFill>
                <a:srgbClr val="D29E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Kaiti" charset="-122"/>
              <a:ea typeface="STKaiti" charset="-122"/>
              <a:cs typeface="STKaiti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1384" y="3045452"/>
            <a:ext cx="129614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合唱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钢琴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声乐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音乐节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舞台艺术</a:t>
            </a:r>
            <a:endParaRPr lang="en-US" altLang="zh-CN" dirty="0" smtClean="0"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17641" y="3042904"/>
            <a:ext cx="3076445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乐队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管弦乐队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表演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服装设计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艺术节</a:t>
            </a:r>
            <a:endParaRPr lang="en-US" altLang="zh-CN" dirty="0" smtClean="0"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135" y="4005065"/>
            <a:ext cx="3720245" cy="261092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06" y="137399"/>
            <a:ext cx="4063300" cy="271098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533" y="4005064"/>
            <a:ext cx="3969965" cy="266405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7858" y="116632"/>
            <a:ext cx="1149932" cy="49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71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551384" y="1308180"/>
            <a:ext cx="2592288" cy="792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TKaiti" charset="-122"/>
              <a:ea typeface="STKaiti" charset="-122"/>
              <a:cs typeface="STKaiti" charset="-122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6926335" y="1091014"/>
            <a:ext cx="2584326" cy="13792"/>
          </a:xfrm>
          <a:prstGeom prst="line">
            <a:avLst/>
          </a:prstGeom>
          <a:ln w="38100">
            <a:solidFill>
              <a:srgbClr val="1B69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33283" y="1704224"/>
            <a:ext cx="2592288" cy="0"/>
          </a:xfrm>
          <a:prstGeom prst="line">
            <a:avLst/>
          </a:prstGeom>
          <a:ln w="38100">
            <a:solidFill>
              <a:srgbClr val="1B69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6767410" y="936508"/>
            <a:ext cx="2902177" cy="79208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rgbClr val="D29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Kaiti" charset="-122"/>
                <a:ea typeface="STKaiti" charset="-122"/>
                <a:cs typeface="STKaiti" charset="-122"/>
              </a:rPr>
              <a:t>学校设施</a:t>
            </a:r>
            <a:endParaRPr lang="en-US" sz="4400" b="1" dirty="0">
              <a:solidFill>
                <a:srgbClr val="D29E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Kaiti" charset="-122"/>
              <a:ea typeface="STKaiti" charset="-122"/>
              <a:cs typeface="STKaiti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927430"/>
            <a:ext cx="1670647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田径场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大礼堂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科学实验室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/>
              <a:t>教学</a:t>
            </a:r>
            <a:r>
              <a:rPr lang="zh-CN" altLang="en-US" dirty="0" smtClean="0"/>
              <a:t>楼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/>
              <a:t>食堂</a:t>
            </a:r>
            <a:endParaRPr lang="en-US" altLang="zh-CN" dirty="0" smtClean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116632"/>
            <a:ext cx="3816424" cy="237257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6524" y="4218911"/>
            <a:ext cx="3825940" cy="262116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976953" y="2944172"/>
            <a:ext cx="171372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计算机实验室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体育馆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图书馆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/>
              <a:t>艺术</a:t>
            </a:r>
            <a:r>
              <a:rPr lang="zh-CN" altLang="en-US" dirty="0" smtClean="0"/>
              <a:t>室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礼堂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endParaRPr lang="en-US" altLang="zh-CN" dirty="0" smtClean="0"/>
          </a:p>
        </p:txBody>
      </p:sp>
      <p:sp>
        <p:nvSpPr>
          <p:cNvPr id="3" name="矩形 2"/>
          <p:cNvSpPr/>
          <p:nvPr/>
        </p:nvSpPr>
        <p:spPr>
          <a:xfrm>
            <a:off x="5780048" y="3244334"/>
            <a:ext cx="631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York</a:t>
            </a:r>
            <a:endParaRPr lang="zh-CN" altLang="en-US" dirty="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178" y="2438059"/>
            <a:ext cx="4141666" cy="26247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7858" y="116632"/>
            <a:ext cx="1149932" cy="49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25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38618</TotalTime>
  <Words>602</Words>
  <Application>Microsoft Office PowerPoint</Application>
  <PresentationFormat>自定义</PresentationFormat>
  <Paragraphs>166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</dc:creator>
  <cp:lastModifiedBy>Lenovo</cp:lastModifiedBy>
  <cp:revision>984</cp:revision>
  <dcterms:created xsi:type="dcterms:W3CDTF">2014-04-02T17:44:16Z</dcterms:created>
  <dcterms:modified xsi:type="dcterms:W3CDTF">2017-02-17T10:00:51Z</dcterms:modified>
</cp:coreProperties>
</file>