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charts/style2.xml" ContentType="application/vnd.ms-office.chartstyl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charts/colors2.xml" ContentType="application/vnd.ms-office.chartcolorstyl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Default Extension="wdp" ContentType="image/vnd.ms-photo"/>
  <Override PartName="/ppt/charts/colors1.xml" ContentType="application/vnd.ms-office.chartcolorstyle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charts/chart3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charts/style1.xml" ContentType="application/vnd.ms-office.chart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333" r:id="rId2"/>
    <p:sldId id="353" r:id="rId3"/>
    <p:sldId id="335" r:id="rId4"/>
    <p:sldId id="336" r:id="rId5"/>
    <p:sldId id="337" r:id="rId6"/>
    <p:sldId id="354" r:id="rId7"/>
    <p:sldId id="358" r:id="rId8"/>
    <p:sldId id="357" r:id="rId9"/>
    <p:sldId id="342" r:id="rId10"/>
    <p:sldId id="355" r:id="rId11"/>
    <p:sldId id="356" r:id="rId12"/>
  </p:sldIdLst>
  <p:sldSz cx="9144000" cy="5143500" type="screen16x9"/>
  <p:notesSz cx="6858000" cy="9144000"/>
  <p:defaultTextStyle>
    <a:defPPr>
      <a:defRPr lang="zh-CN"/>
    </a:defPPr>
    <a:lvl1pPr algn="l" defTabSz="685800" rtl="0" eaLnBrk="0" fontAlgn="base" hangingPunct="0">
      <a:spcBef>
        <a:spcPct val="0"/>
      </a:spcBef>
      <a:spcAft>
        <a:spcPct val="0"/>
      </a:spcAft>
      <a:defRPr sz="13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342900" indent="114300" algn="l" defTabSz="685800" rtl="0" eaLnBrk="0" fontAlgn="base" hangingPunct="0">
      <a:spcBef>
        <a:spcPct val="0"/>
      </a:spcBef>
      <a:spcAft>
        <a:spcPct val="0"/>
      </a:spcAft>
      <a:defRPr sz="13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685800" indent="228600" algn="l" defTabSz="685800" rtl="0" eaLnBrk="0" fontAlgn="base" hangingPunct="0">
      <a:spcBef>
        <a:spcPct val="0"/>
      </a:spcBef>
      <a:spcAft>
        <a:spcPct val="0"/>
      </a:spcAft>
      <a:defRPr sz="13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028700" indent="342900" algn="l" defTabSz="685800" rtl="0" eaLnBrk="0" fontAlgn="base" hangingPunct="0">
      <a:spcBef>
        <a:spcPct val="0"/>
      </a:spcBef>
      <a:spcAft>
        <a:spcPct val="0"/>
      </a:spcAft>
      <a:defRPr sz="13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371600" indent="457200" algn="l" defTabSz="685800" rtl="0" eaLnBrk="0" fontAlgn="base" hangingPunct="0">
      <a:spcBef>
        <a:spcPct val="0"/>
      </a:spcBef>
      <a:spcAft>
        <a:spcPct val="0"/>
      </a:spcAft>
      <a:defRPr sz="13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3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13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13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13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dministrator" initials="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D5D5D5"/>
    <a:srgbClr val="404040"/>
    <a:srgbClr val="233149"/>
    <a:srgbClr val="1F4C4D"/>
    <a:srgbClr val="E8E8E8"/>
    <a:srgbClr val="F2F2F2"/>
    <a:srgbClr val="C7C7C7"/>
    <a:srgbClr val="43C7CB"/>
    <a:srgbClr val="FBFBFB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9958" autoAdjust="0"/>
    <p:restoredTop sz="95460" autoAdjust="0"/>
  </p:normalViewPr>
  <p:slideViewPr>
    <p:cSldViewPr snapToGrid="0">
      <p:cViewPr>
        <p:scale>
          <a:sx n="100" d="100"/>
          <a:sy n="100" d="100"/>
        </p:scale>
        <p:origin x="-132" y="-654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75" d="100"/>
        <a:sy n="75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ommentAuthors" Target="commentAuthors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package" Target="../embeddings/Microsoft_Office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\\Book1" TargetMode="External"/></Relationships>
</file>

<file path=ppt/charts/_rels/chart3.xml.rels><?xml version="1.0" encoding="UTF-8" standalone="yes"?>
<Relationships xmlns="http://schemas.openxmlformats.org/package/2006/relationships"><Relationship Id="rId3" Type="http://schemas.microsoft.com/office/2011/relationships/chartStyle" Target="style2.xml"/><Relationship Id="rId2" Type="http://schemas.microsoft.com/office/2011/relationships/chartColorStyle" Target="colors2.xml"/><Relationship Id="rId1" Type="http://schemas.openxmlformats.org/officeDocument/2006/relationships/package" Target="../embeddings/Microsoft_Office_Excel____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hart>
    <c:autoTitleDeleted val="1"/>
    <c:plotArea>
      <c:layout/>
      <c:doughnutChart>
        <c:varyColors val="1"/>
        <c:dLbls/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zero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hart>
    <c:autoTitleDeleted val="1"/>
    <c:plotArea>
      <c:layout/>
      <c:lineChart>
        <c:grouping val="stacked"/>
        <c:ser>
          <c:idx val="0"/>
          <c:order val="0"/>
          <c:tx>
            <c:strRef>
              <c:f>Sheet1!$A$3</c:f>
              <c:strCache>
                <c:ptCount val="1"/>
                <c:pt idx="0">
                  <c:v>P4+</c:v>
                </c:pt>
              </c:strCache>
            </c:strRef>
          </c:tx>
          <c:spPr>
            <a:ln w="28575">
              <a:solidFill>
                <a:schemeClr val="accent1"/>
              </a:solidFill>
            </a:ln>
            <a:effectLst/>
          </c:spPr>
          <c:marker>
            <c:symbol val="diamond"/>
            <c:size val="7"/>
            <c:spPr>
              <a:solidFill>
                <a:schemeClr val="accent1"/>
              </a:solidFill>
              <a:ln>
                <a:solidFill>
                  <a:schemeClr val="accent1"/>
                </a:solidFill>
              </a:ln>
              <a:effectLst/>
            </c:spPr>
          </c:marker>
          <c:cat>
            <c:numRef>
              <c:f>Sheet1!$B$2:$I$2</c:f>
              <c:numCache>
                <c:formatCode>m/d;@</c:formatCode>
                <c:ptCount val="8"/>
                <c:pt idx="0">
                  <c:v>42015</c:v>
                </c:pt>
                <c:pt idx="1">
                  <c:v>42029</c:v>
                </c:pt>
                <c:pt idx="2">
                  <c:v>42050</c:v>
                </c:pt>
                <c:pt idx="3">
                  <c:v>42071</c:v>
                </c:pt>
                <c:pt idx="4">
                  <c:v>42085</c:v>
                </c:pt>
                <c:pt idx="5">
                  <c:v>42099</c:v>
                </c:pt>
                <c:pt idx="6">
                  <c:v>42120</c:v>
                </c:pt>
                <c:pt idx="7">
                  <c:v>42127</c:v>
                </c:pt>
              </c:numCache>
            </c:numRef>
          </c:cat>
          <c:val>
            <c:numRef>
              <c:f>Sheet1!$B$3:$I$3</c:f>
              <c:numCache>
                <c:formatCode>General</c:formatCode>
                <c:ptCount val="8"/>
                <c:pt idx="0">
                  <c:v>0.37000000000000005</c:v>
                </c:pt>
                <c:pt idx="1">
                  <c:v>0.42000000000000004</c:v>
                </c:pt>
                <c:pt idx="2">
                  <c:v>0.22</c:v>
                </c:pt>
                <c:pt idx="3">
                  <c:v>0.1</c:v>
                </c:pt>
                <c:pt idx="4">
                  <c:v>0.25</c:v>
                </c:pt>
                <c:pt idx="5">
                  <c:v>0.25</c:v>
                </c:pt>
                <c:pt idx="6">
                  <c:v>0.24000000000000002</c:v>
                </c:pt>
                <c:pt idx="7">
                  <c:v>0.30000000000000004</c:v>
                </c:pt>
              </c:numCache>
            </c:numRef>
          </c:val>
        </c:ser>
        <c:ser>
          <c:idx val="1"/>
          <c:order val="1"/>
          <c:tx>
            <c:strRef>
              <c:f>Sheet1!$A$4</c:f>
              <c:strCache>
                <c:ptCount val="1"/>
                <c:pt idx="0">
                  <c:v>M35-55</c:v>
                </c:pt>
              </c:strCache>
            </c:strRef>
          </c:tx>
          <c:spPr>
            <a:ln w="28575">
              <a:solidFill>
                <a:schemeClr val="accent2"/>
              </a:solidFill>
            </a:ln>
            <a:effectLst/>
          </c:spPr>
          <c:marker>
            <c:symbol val="square"/>
            <c:size val="7"/>
            <c:spPr>
              <a:solidFill>
                <a:schemeClr val="accent2"/>
              </a:solidFill>
              <a:ln>
                <a:solidFill>
                  <a:schemeClr val="accent2"/>
                </a:solidFill>
              </a:ln>
              <a:effectLst/>
            </c:spPr>
          </c:marker>
          <c:cat>
            <c:numRef>
              <c:f>Sheet1!$B$2:$I$2</c:f>
              <c:numCache>
                <c:formatCode>m/d;@</c:formatCode>
                <c:ptCount val="8"/>
                <c:pt idx="0">
                  <c:v>42015</c:v>
                </c:pt>
                <c:pt idx="1">
                  <c:v>42029</c:v>
                </c:pt>
                <c:pt idx="2">
                  <c:v>42050</c:v>
                </c:pt>
                <c:pt idx="3">
                  <c:v>42071</c:v>
                </c:pt>
                <c:pt idx="4">
                  <c:v>42085</c:v>
                </c:pt>
                <c:pt idx="5">
                  <c:v>42099</c:v>
                </c:pt>
                <c:pt idx="6">
                  <c:v>42120</c:v>
                </c:pt>
                <c:pt idx="7">
                  <c:v>42127</c:v>
                </c:pt>
              </c:numCache>
            </c:numRef>
          </c:cat>
          <c:val>
            <c:numRef>
              <c:f>Sheet1!$B$4:$I$4</c:f>
              <c:numCache>
                <c:formatCode>General</c:formatCode>
                <c:ptCount val="8"/>
                <c:pt idx="0">
                  <c:v>0.25</c:v>
                </c:pt>
                <c:pt idx="1">
                  <c:v>0.8</c:v>
                </c:pt>
                <c:pt idx="2">
                  <c:v>0.4</c:v>
                </c:pt>
                <c:pt idx="3">
                  <c:v>0.44</c:v>
                </c:pt>
                <c:pt idx="4">
                  <c:v>0.23</c:v>
                </c:pt>
                <c:pt idx="5">
                  <c:v>0.41000000000000003</c:v>
                </c:pt>
                <c:pt idx="6">
                  <c:v>0.5</c:v>
                </c:pt>
                <c:pt idx="7">
                  <c:v>0.68</c:v>
                </c:pt>
              </c:numCache>
            </c:numRef>
          </c:val>
        </c:ser>
        <c:ser>
          <c:idx val="2"/>
          <c:order val="2"/>
          <c:tx>
            <c:strRef>
              <c:f>Sheet1!$A$5</c:f>
              <c:strCache>
                <c:ptCount val="1"/>
                <c:pt idx="0">
                  <c:v>F18-45</c:v>
                </c:pt>
              </c:strCache>
            </c:strRef>
          </c:tx>
          <c:spPr>
            <a:ln w="28575">
              <a:solidFill>
                <a:schemeClr val="accent3"/>
              </a:solidFill>
            </a:ln>
            <a:effectLst/>
          </c:spPr>
          <c:marker>
            <c:symbol val="triangle"/>
            <c:size val="7"/>
            <c:spPr>
              <a:solidFill>
                <a:schemeClr val="accent3"/>
              </a:solidFill>
              <a:ln>
                <a:solidFill>
                  <a:schemeClr val="accent3"/>
                </a:solidFill>
              </a:ln>
              <a:effectLst/>
            </c:spPr>
          </c:marker>
          <c:cat>
            <c:numRef>
              <c:f>Sheet1!$B$2:$I$2</c:f>
              <c:numCache>
                <c:formatCode>m/d;@</c:formatCode>
                <c:ptCount val="8"/>
                <c:pt idx="0">
                  <c:v>42015</c:v>
                </c:pt>
                <c:pt idx="1">
                  <c:v>42029</c:v>
                </c:pt>
                <c:pt idx="2">
                  <c:v>42050</c:v>
                </c:pt>
                <c:pt idx="3">
                  <c:v>42071</c:v>
                </c:pt>
                <c:pt idx="4">
                  <c:v>42085</c:v>
                </c:pt>
                <c:pt idx="5">
                  <c:v>42099</c:v>
                </c:pt>
                <c:pt idx="6">
                  <c:v>42120</c:v>
                </c:pt>
                <c:pt idx="7">
                  <c:v>42127</c:v>
                </c:pt>
              </c:numCache>
            </c:numRef>
          </c:cat>
          <c:val>
            <c:numRef>
              <c:f>Sheet1!$B$5:$I$5</c:f>
              <c:numCache>
                <c:formatCode>General</c:formatCode>
                <c:ptCount val="8"/>
                <c:pt idx="0">
                  <c:v>0.1</c:v>
                </c:pt>
                <c:pt idx="1">
                  <c:v>1.1000000000000001</c:v>
                </c:pt>
                <c:pt idx="2">
                  <c:v>0.28000000000000003</c:v>
                </c:pt>
                <c:pt idx="3">
                  <c:v>0.30000000000000004</c:v>
                </c:pt>
                <c:pt idx="4">
                  <c:v>0</c:v>
                </c:pt>
                <c:pt idx="5">
                  <c:v>0.61000000000000409</c:v>
                </c:pt>
                <c:pt idx="6">
                  <c:v>0.29000000000000004</c:v>
                </c:pt>
                <c:pt idx="7">
                  <c:v>0.82000000000000306</c:v>
                </c:pt>
              </c:numCache>
            </c:numRef>
          </c:val>
        </c:ser>
        <c:dLbls/>
        <c:marker val="1"/>
        <c:axId val="94185728"/>
        <c:axId val="94212096"/>
      </c:lineChart>
      <c:dateAx>
        <c:axId val="94185728"/>
        <c:scaling>
          <c:orientation val="minMax"/>
        </c:scaling>
        <c:axPos val="b"/>
        <c:numFmt formatCode="m/d;@" sourceLinked="1"/>
        <c:tickLblPos val="nextTo"/>
        <c:spPr>
          <a:noFill/>
          <a:ln>
            <a:solidFill>
              <a:schemeClr val="tx1">
                <a:lumMod val="50000"/>
                <a:lumOff val="50000"/>
              </a:schemeClr>
            </a:solidFill>
          </a:ln>
          <a:effectLst/>
        </c:spPr>
        <c:txPr>
          <a:bodyPr rot="-60000000" vert="horz"/>
          <a:lstStyle/>
          <a:p>
            <a:pPr>
              <a:defRPr/>
            </a:pPr>
            <a:endParaRPr lang="zh-CN"/>
          </a:p>
        </c:txPr>
        <c:crossAx val="94212096"/>
        <c:crosses val="autoZero"/>
        <c:auto val="1"/>
        <c:lblOffset val="100"/>
        <c:baseTimeUnit val="days"/>
      </c:dateAx>
      <c:valAx>
        <c:axId val="94212096"/>
        <c:scaling>
          <c:orientation val="minMax"/>
        </c:scaling>
        <c:axPos val="l"/>
        <c:majorGridlines>
          <c:spPr>
            <a:ln>
              <a:solidFill>
                <a:schemeClr val="tx1">
                  <a:lumMod val="50000"/>
                  <a:lumOff val="50000"/>
                </a:schemeClr>
              </a:solidFill>
            </a:ln>
            <a:effectLst/>
          </c:spPr>
        </c:majorGridlines>
        <c:numFmt formatCode="General" sourceLinked="1"/>
        <c:tickLblPos val="nextTo"/>
        <c:spPr>
          <a:noFill/>
          <a:ln>
            <a:solidFill>
              <a:schemeClr val="tx1">
                <a:lumMod val="50000"/>
                <a:lumOff val="50000"/>
              </a:schemeClr>
            </a:solidFill>
          </a:ln>
          <a:effectLst/>
        </c:spPr>
        <c:txPr>
          <a:bodyPr rot="-60000000" vert="horz"/>
          <a:lstStyle/>
          <a:p>
            <a:pPr>
              <a:defRPr/>
            </a:pPr>
            <a:endParaRPr lang="zh-CN"/>
          </a:p>
        </c:txPr>
        <c:crossAx val="9418572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/>
    </c:legend>
    <c:plotVisOnly val="1"/>
    <c:dispBlanksAs val="zero"/>
  </c:chart>
  <c:spPr>
    <a:noFill/>
    <a:ln>
      <a:noFill/>
    </a:ln>
    <a:effectLst/>
  </c:spPr>
  <c:txPr>
    <a:bodyPr rot="0" spcFirstLastPara="0" vertOverflow="ellipsis" horzOverflow="overflow" vert="horz" wrap="square" anchor="ctr" anchorCtr="1"/>
    <a:lstStyle/>
    <a:p>
      <a:pPr>
        <a:defRPr lang="zh-CN">
          <a:solidFill>
            <a:schemeClr val="bg1"/>
          </a:solidFill>
        </a:defRPr>
      </a:pPr>
      <a:endParaRPr lang="zh-CN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style val="5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cat>
            <c:strRef>
              <c:f>Sheet1!$A$2:$A$14</c:f>
              <c:strCache>
                <c:ptCount val="13"/>
                <c:pt idx="0">
                  <c:v>男</c:v>
                </c:pt>
                <c:pt idx="1">
                  <c:v>女</c:v>
                </c:pt>
                <c:pt idx="2">
                  <c:v>4至14</c:v>
                </c:pt>
                <c:pt idx="3">
                  <c:v>15至24</c:v>
                </c:pt>
                <c:pt idx="4">
                  <c:v>25至34</c:v>
                </c:pt>
                <c:pt idx="5">
                  <c:v>35至44</c:v>
                </c:pt>
                <c:pt idx="6">
                  <c:v>45至54</c:v>
                </c:pt>
                <c:pt idx="7">
                  <c:v>55至64</c:v>
                </c:pt>
                <c:pt idx="8">
                  <c:v>54以上</c:v>
                </c:pt>
                <c:pt idx="9">
                  <c:v>小学以下</c:v>
                </c:pt>
                <c:pt idx="10">
                  <c:v>初中</c:v>
                </c:pt>
                <c:pt idx="11">
                  <c:v>高中</c:v>
                </c:pt>
                <c:pt idx="12">
                  <c:v>大学以上</c:v>
                </c:pt>
              </c:strCache>
            </c:strRef>
          </c:cat>
          <c:val>
            <c:numRef>
              <c:f>Sheet1!$B$2:$B$14</c:f>
              <c:numCache>
                <c:formatCode>General</c:formatCode>
                <c:ptCount val="13"/>
                <c:pt idx="0">
                  <c:v>105</c:v>
                </c:pt>
                <c:pt idx="1">
                  <c:v>94.7</c:v>
                </c:pt>
                <c:pt idx="2">
                  <c:v>25.7</c:v>
                </c:pt>
                <c:pt idx="3">
                  <c:v>29</c:v>
                </c:pt>
                <c:pt idx="4">
                  <c:v>59</c:v>
                </c:pt>
                <c:pt idx="5">
                  <c:v>158.30000000000001</c:v>
                </c:pt>
                <c:pt idx="6">
                  <c:v>175.2</c:v>
                </c:pt>
                <c:pt idx="7">
                  <c:v>131</c:v>
                </c:pt>
                <c:pt idx="8">
                  <c:v>72.599999999999994</c:v>
                </c:pt>
                <c:pt idx="9">
                  <c:v>30.1</c:v>
                </c:pt>
                <c:pt idx="10">
                  <c:v>69.8</c:v>
                </c:pt>
                <c:pt idx="11">
                  <c:v>128.19999999999999</c:v>
                </c:pt>
                <c:pt idx="12">
                  <c:v>154.30000000000001</c:v>
                </c:pt>
              </c:numCache>
            </c:numRef>
          </c:val>
        </c:ser>
        <c:dLbls/>
        <c:gapWidth val="219"/>
        <c:overlap val="-27"/>
        <c:axId val="94400512"/>
        <c:axId val="94402048"/>
      </c:barChart>
      <c:catAx>
        <c:axId val="94400512"/>
        <c:scaling>
          <c:orientation val="minMax"/>
        </c:scaling>
        <c:axPos val="b"/>
        <c:numFmt formatCode="General" sourceLinked="1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94402048"/>
        <c:crosses val="autoZero"/>
        <c:auto val="1"/>
        <c:lblAlgn val="ctr"/>
        <c:lblOffset val="100"/>
      </c:catAx>
      <c:valAx>
        <c:axId val="94402048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9440051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</c:chart>
  <c:spPr>
    <a:noFill/>
    <a:ln>
      <a:noFill/>
    </a:ln>
    <a:effectLst/>
  </c:spPr>
  <c:txPr>
    <a:bodyPr/>
    <a:lstStyle/>
    <a:p>
      <a:pPr>
        <a:defRPr>
          <a:solidFill>
            <a:schemeClr val="bg1"/>
          </a:solidFill>
        </a:defRPr>
      </a:pPr>
      <a:endParaRPr lang="zh-CN"/>
    </a:p>
  </c:txPr>
  <c:externalData r:id="rId1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withinLinearReversed" id="23">
  <a:schemeClr val="accent3"/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7F3EF5EF-C183-428B-80C9-8F2B957BC91E}" type="datetimeFigureOut">
              <a:rPr lang="zh-CN" altLang="en-US"/>
              <a:pPr>
                <a:defRPr/>
              </a:pPr>
              <a:t>2016/8/12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092D6AB0-0FA5-430A-BCC2-23081630493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07952325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685800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zh-CN" altLang="en-US" sz="1800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更多精彩作品请移步演界官方网站：</a:t>
            </a:r>
            <a:r>
              <a:rPr lang="en-US" altLang="zh-CN" sz="1800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sunny_heima.yanj.cn</a:t>
            </a:r>
            <a:endParaRPr lang="zh-CN" altLang="en-US" sz="1800" dirty="0"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pPr eaLnBrk="1" hangingPunct="1"/>
            <a:endParaRPr lang="zh-CN" altLang="en-US" dirty="0"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25B4B78-E002-4AC6-A2ED-F1DF018D2374}" type="slidenum">
              <a:rPr lang="zh-CN" altLang="en-US" smtClean="0"/>
              <a:pPr>
                <a:defRPr/>
              </a:pPr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0021249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92D6AB0-0FA5-430A-BCC2-23081630493F}" type="slidenum">
              <a:rPr lang="zh-CN" altLang="en-US" smtClean="0"/>
              <a:pPr>
                <a:defRPr/>
              </a:pPr>
              <a:t>10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图片占位符 4"/>
          <p:cNvSpPr>
            <a:spLocks noGrp="1"/>
          </p:cNvSpPr>
          <p:nvPr>
            <p:ph type="pic" sz="quarter" idx="10"/>
          </p:nvPr>
        </p:nvSpPr>
        <p:spPr>
          <a:xfrm>
            <a:off x="927100" y="1066800"/>
            <a:ext cx="3048000" cy="2882900"/>
          </a:xfrm>
          <a:prstGeom prst="rect">
            <a:avLst/>
          </a:prstGeom>
        </p:spPr>
        <p:txBody>
          <a:bodyPr/>
          <a:lstStyle/>
          <a:p>
            <a:pPr lvl="0"/>
            <a:endParaRPr lang="zh-CN" altLang="en-US" noProof="0" dirty="0"/>
          </a:p>
        </p:txBody>
      </p:sp>
    </p:spTree>
    <p:extLst>
      <p:ext uri="{BB962C8B-B14F-4D97-AF65-F5344CB8AC3E}">
        <p14:creationId xmlns:p14="http://schemas.microsoft.com/office/powerpoint/2010/main" xmlns="" val="2943926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/>
    </mc:Choice>
    <mc:Fallback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 userDrawn="1"/>
        </p:nvGrpSpPr>
        <p:grpSpPr bwMode="auto">
          <a:xfrm>
            <a:off x="237920" y="196230"/>
            <a:ext cx="230076" cy="290200"/>
            <a:chOff x="4481513" y="4638676"/>
            <a:chExt cx="290512" cy="366711"/>
          </a:xfrm>
          <a:solidFill>
            <a:schemeClr val="bg1"/>
          </a:solidFill>
        </p:grpSpPr>
        <p:sp>
          <p:nvSpPr>
            <p:cNvPr id="3" name="Freeform 5"/>
            <p:cNvSpPr>
              <a:spLocks/>
            </p:cNvSpPr>
            <p:nvPr/>
          </p:nvSpPr>
          <p:spPr bwMode="auto">
            <a:xfrm>
              <a:off x="4598988" y="4784725"/>
              <a:ext cx="46038" cy="23812"/>
            </a:xfrm>
            <a:custGeom>
              <a:avLst/>
              <a:gdLst>
                <a:gd name="T0" fmla="*/ 0 w 29"/>
                <a:gd name="T1" fmla="*/ 13 h 15"/>
                <a:gd name="T2" fmla="*/ 18 w 29"/>
                <a:gd name="T3" fmla="*/ 15 h 15"/>
                <a:gd name="T4" fmla="*/ 29 w 29"/>
                <a:gd name="T5" fmla="*/ 1 h 15"/>
                <a:gd name="T6" fmla="*/ 14 w 29"/>
                <a:gd name="T7" fmla="*/ 0 h 15"/>
                <a:gd name="T8" fmla="*/ 0 w 29"/>
                <a:gd name="T9" fmla="*/ 13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15">
                  <a:moveTo>
                    <a:pt x="0" y="13"/>
                  </a:moveTo>
                  <a:lnTo>
                    <a:pt x="18" y="15"/>
                  </a:lnTo>
                  <a:lnTo>
                    <a:pt x="29" y="1"/>
                  </a:lnTo>
                  <a:lnTo>
                    <a:pt x="14" y="0"/>
                  </a:lnTo>
                  <a:lnTo>
                    <a:pt x="0" y="1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  <p:sp>
          <p:nvSpPr>
            <p:cNvPr id="4" name="Freeform 6"/>
            <p:cNvSpPr>
              <a:spLocks/>
            </p:cNvSpPr>
            <p:nvPr/>
          </p:nvSpPr>
          <p:spPr bwMode="auto">
            <a:xfrm>
              <a:off x="4562475" y="4962525"/>
              <a:ext cx="50800" cy="42862"/>
            </a:xfrm>
            <a:custGeom>
              <a:avLst/>
              <a:gdLst>
                <a:gd name="T0" fmla="*/ 6 w 32"/>
                <a:gd name="T1" fmla="*/ 0 h 27"/>
                <a:gd name="T2" fmla="*/ 0 w 32"/>
                <a:gd name="T3" fmla="*/ 27 h 27"/>
                <a:gd name="T4" fmla="*/ 32 w 32"/>
                <a:gd name="T5" fmla="*/ 0 h 27"/>
                <a:gd name="T6" fmla="*/ 6 w 32"/>
                <a:gd name="T7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2" h="27">
                  <a:moveTo>
                    <a:pt x="6" y="0"/>
                  </a:moveTo>
                  <a:lnTo>
                    <a:pt x="0" y="27"/>
                  </a:lnTo>
                  <a:lnTo>
                    <a:pt x="32" y="0"/>
                  </a:lnTo>
                  <a:lnTo>
                    <a:pt x="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  <p:sp>
          <p:nvSpPr>
            <p:cNvPr id="5" name="Freeform 7"/>
            <p:cNvSpPr>
              <a:spLocks/>
            </p:cNvSpPr>
            <p:nvPr/>
          </p:nvSpPr>
          <p:spPr bwMode="auto">
            <a:xfrm>
              <a:off x="4591050" y="4962525"/>
              <a:ext cx="107950" cy="38100"/>
            </a:xfrm>
            <a:custGeom>
              <a:avLst/>
              <a:gdLst>
                <a:gd name="T0" fmla="*/ 58 w 68"/>
                <a:gd name="T1" fmla="*/ 0 h 24"/>
                <a:gd name="T2" fmla="*/ 31 w 68"/>
                <a:gd name="T3" fmla="*/ 0 h 24"/>
                <a:gd name="T4" fmla="*/ 0 w 68"/>
                <a:gd name="T5" fmla="*/ 24 h 24"/>
                <a:gd name="T6" fmla="*/ 68 w 68"/>
                <a:gd name="T7" fmla="*/ 24 h 24"/>
                <a:gd name="T8" fmla="*/ 47 w 68"/>
                <a:gd name="T9" fmla="*/ 11 h 24"/>
                <a:gd name="T10" fmla="*/ 58 w 68"/>
                <a:gd name="T11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8" h="24">
                  <a:moveTo>
                    <a:pt x="58" y="0"/>
                  </a:moveTo>
                  <a:lnTo>
                    <a:pt x="31" y="0"/>
                  </a:lnTo>
                  <a:lnTo>
                    <a:pt x="0" y="24"/>
                  </a:lnTo>
                  <a:lnTo>
                    <a:pt x="68" y="24"/>
                  </a:lnTo>
                  <a:lnTo>
                    <a:pt x="47" y="11"/>
                  </a:lnTo>
                  <a:lnTo>
                    <a:pt x="5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  <p:sp>
          <p:nvSpPr>
            <p:cNvPr id="6" name="Freeform 8"/>
            <p:cNvSpPr>
              <a:spLocks/>
            </p:cNvSpPr>
            <p:nvPr/>
          </p:nvSpPr>
          <p:spPr bwMode="auto">
            <a:xfrm>
              <a:off x="4491038" y="4638676"/>
              <a:ext cx="263525" cy="258762"/>
            </a:xfrm>
            <a:custGeom>
              <a:avLst/>
              <a:gdLst>
                <a:gd name="T0" fmla="*/ 123 w 166"/>
                <a:gd name="T1" fmla="*/ 77 h 163"/>
                <a:gd name="T2" fmla="*/ 123 w 166"/>
                <a:gd name="T3" fmla="*/ 57 h 163"/>
                <a:gd name="T4" fmla="*/ 117 w 166"/>
                <a:gd name="T5" fmla="*/ 64 h 163"/>
                <a:gd name="T6" fmla="*/ 117 w 166"/>
                <a:gd name="T7" fmla="*/ 43 h 163"/>
                <a:gd name="T8" fmla="*/ 109 w 166"/>
                <a:gd name="T9" fmla="*/ 53 h 163"/>
                <a:gd name="T10" fmla="*/ 109 w 166"/>
                <a:gd name="T11" fmla="*/ 30 h 163"/>
                <a:gd name="T12" fmla="*/ 101 w 166"/>
                <a:gd name="T13" fmla="*/ 44 h 163"/>
                <a:gd name="T14" fmla="*/ 77 w 166"/>
                <a:gd name="T15" fmla="*/ 10 h 163"/>
                <a:gd name="T16" fmla="*/ 76 w 166"/>
                <a:gd name="T17" fmla="*/ 62 h 163"/>
                <a:gd name="T18" fmla="*/ 75 w 166"/>
                <a:gd name="T19" fmla="*/ 62 h 163"/>
                <a:gd name="T20" fmla="*/ 6 w 166"/>
                <a:gd name="T21" fmla="*/ 0 h 163"/>
                <a:gd name="T22" fmla="*/ 59 w 166"/>
                <a:gd name="T23" fmla="*/ 76 h 163"/>
                <a:gd name="T24" fmla="*/ 0 w 166"/>
                <a:gd name="T25" fmla="*/ 125 h 163"/>
                <a:gd name="T26" fmla="*/ 37 w 166"/>
                <a:gd name="T27" fmla="*/ 163 h 163"/>
                <a:gd name="T28" fmla="*/ 65 w 166"/>
                <a:gd name="T29" fmla="*/ 144 h 163"/>
                <a:gd name="T30" fmla="*/ 62 w 166"/>
                <a:gd name="T31" fmla="*/ 153 h 163"/>
                <a:gd name="T32" fmla="*/ 72 w 166"/>
                <a:gd name="T33" fmla="*/ 153 h 163"/>
                <a:gd name="T34" fmla="*/ 75 w 166"/>
                <a:gd name="T35" fmla="*/ 143 h 163"/>
                <a:gd name="T36" fmla="*/ 109 w 166"/>
                <a:gd name="T37" fmla="*/ 126 h 163"/>
                <a:gd name="T38" fmla="*/ 102 w 166"/>
                <a:gd name="T39" fmla="*/ 116 h 163"/>
                <a:gd name="T40" fmla="*/ 80 w 166"/>
                <a:gd name="T41" fmla="*/ 131 h 163"/>
                <a:gd name="T42" fmla="*/ 61 w 166"/>
                <a:gd name="T43" fmla="*/ 129 h 163"/>
                <a:gd name="T44" fmla="*/ 35 w 166"/>
                <a:gd name="T45" fmla="*/ 148 h 163"/>
                <a:gd name="T46" fmla="*/ 17 w 166"/>
                <a:gd name="T47" fmla="*/ 126 h 163"/>
                <a:gd name="T48" fmla="*/ 89 w 166"/>
                <a:gd name="T49" fmla="*/ 72 h 163"/>
                <a:gd name="T50" fmla="*/ 89 w 166"/>
                <a:gd name="T51" fmla="*/ 46 h 163"/>
                <a:gd name="T52" fmla="*/ 147 w 166"/>
                <a:gd name="T53" fmla="*/ 133 h 163"/>
                <a:gd name="T54" fmla="*/ 116 w 166"/>
                <a:gd name="T55" fmla="*/ 156 h 163"/>
                <a:gd name="T56" fmla="*/ 136 w 166"/>
                <a:gd name="T57" fmla="*/ 156 h 163"/>
                <a:gd name="T58" fmla="*/ 166 w 166"/>
                <a:gd name="T59" fmla="*/ 132 h 163"/>
                <a:gd name="T60" fmla="*/ 123 w 166"/>
                <a:gd name="T61" fmla="*/ 77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66" h="163">
                  <a:moveTo>
                    <a:pt x="123" y="77"/>
                  </a:moveTo>
                  <a:lnTo>
                    <a:pt x="123" y="57"/>
                  </a:lnTo>
                  <a:lnTo>
                    <a:pt x="117" y="64"/>
                  </a:lnTo>
                  <a:lnTo>
                    <a:pt x="117" y="43"/>
                  </a:lnTo>
                  <a:lnTo>
                    <a:pt x="109" y="53"/>
                  </a:lnTo>
                  <a:lnTo>
                    <a:pt x="109" y="30"/>
                  </a:lnTo>
                  <a:lnTo>
                    <a:pt x="101" y="44"/>
                  </a:lnTo>
                  <a:lnTo>
                    <a:pt x="77" y="10"/>
                  </a:lnTo>
                  <a:lnTo>
                    <a:pt x="76" y="62"/>
                  </a:lnTo>
                  <a:lnTo>
                    <a:pt x="75" y="62"/>
                  </a:lnTo>
                  <a:lnTo>
                    <a:pt x="6" y="0"/>
                  </a:lnTo>
                  <a:lnTo>
                    <a:pt x="59" y="76"/>
                  </a:lnTo>
                  <a:lnTo>
                    <a:pt x="0" y="125"/>
                  </a:lnTo>
                  <a:lnTo>
                    <a:pt x="37" y="163"/>
                  </a:lnTo>
                  <a:lnTo>
                    <a:pt x="65" y="144"/>
                  </a:lnTo>
                  <a:lnTo>
                    <a:pt x="62" y="153"/>
                  </a:lnTo>
                  <a:lnTo>
                    <a:pt x="72" y="153"/>
                  </a:lnTo>
                  <a:lnTo>
                    <a:pt x="75" y="143"/>
                  </a:lnTo>
                  <a:lnTo>
                    <a:pt x="109" y="126"/>
                  </a:lnTo>
                  <a:lnTo>
                    <a:pt x="102" y="116"/>
                  </a:lnTo>
                  <a:lnTo>
                    <a:pt x="80" y="131"/>
                  </a:lnTo>
                  <a:lnTo>
                    <a:pt x="61" y="129"/>
                  </a:lnTo>
                  <a:lnTo>
                    <a:pt x="35" y="148"/>
                  </a:lnTo>
                  <a:lnTo>
                    <a:pt x="17" y="126"/>
                  </a:lnTo>
                  <a:lnTo>
                    <a:pt x="89" y="72"/>
                  </a:lnTo>
                  <a:lnTo>
                    <a:pt x="89" y="46"/>
                  </a:lnTo>
                  <a:lnTo>
                    <a:pt x="147" y="133"/>
                  </a:lnTo>
                  <a:lnTo>
                    <a:pt x="116" y="156"/>
                  </a:lnTo>
                  <a:lnTo>
                    <a:pt x="136" y="156"/>
                  </a:lnTo>
                  <a:lnTo>
                    <a:pt x="166" y="132"/>
                  </a:lnTo>
                  <a:lnTo>
                    <a:pt x="123" y="7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  <p:sp>
          <p:nvSpPr>
            <p:cNvPr id="7" name="Freeform 9"/>
            <p:cNvSpPr>
              <a:spLocks/>
            </p:cNvSpPr>
            <p:nvPr/>
          </p:nvSpPr>
          <p:spPr bwMode="auto">
            <a:xfrm>
              <a:off x="4549775" y="4932363"/>
              <a:ext cx="12700" cy="9525"/>
            </a:xfrm>
            <a:custGeom>
              <a:avLst/>
              <a:gdLst>
                <a:gd name="T0" fmla="*/ 1 w 8"/>
                <a:gd name="T1" fmla="*/ 0 h 6"/>
                <a:gd name="T2" fmla="*/ 0 w 8"/>
                <a:gd name="T3" fmla="*/ 6 h 6"/>
                <a:gd name="T4" fmla="*/ 6 w 8"/>
                <a:gd name="T5" fmla="*/ 6 h 6"/>
                <a:gd name="T6" fmla="*/ 8 w 8"/>
                <a:gd name="T7" fmla="*/ 0 h 6"/>
                <a:gd name="T8" fmla="*/ 1 w 8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6">
                  <a:moveTo>
                    <a:pt x="1" y="0"/>
                  </a:moveTo>
                  <a:lnTo>
                    <a:pt x="0" y="6"/>
                  </a:lnTo>
                  <a:lnTo>
                    <a:pt x="6" y="6"/>
                  </a:lnTo>
                  <a:lnTo>
                    <a:pt x="8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  <p:sp>
          <p:nvSpPr>
            <p:cNvPr id="8" name="Freeform 10"/>
            <p:cNvSpPr>
              <a:spLocks/>
            </p:cNvSpPr>
            <p:nvPr/>
          </p:nvSpPr>
          <p:spPr bwMode="auto">
            <a:xfrm>
              <a:off x="4564063" y="4932363"/>
              <a:ext cx="14288" cy="9525"/>
            </a:xfrm>
            <a:custGeom>
              <a:avLst/>
              <a:gdLst>
                <a:gd name="T0" fmla="*/ 2 w 9"/>
                <a:gd name="T1" fmla="*/ 0 h 6"/>
                <a:gd name="T2" fmla="*/ 0 w 9"/>
                <a:gd name="T3" fmla="*/ 6 h 6"/>
                <a:gd name="T4" fmla="*/ 7 w 9"/>
                <a:gd name="T5" fmla="*/ 6 h 6"/>
                <a:gd name="T6" fmla="*/ 9 w 9"/>
                <a:gd name="T7" fmla="*/ 0 h 6"/>
                <a:gd name="T8" fmla="*/ 2 w 9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6">
                  <a:moveTo>
                    <a:pt x="2" y="0"/>
                  </a:moveTo>
                  <a:lnTo>
                    <a:pt x="0" y="6"/>
                  </a:lnTo>
                  <a:lnTo>
                    <a:pt x="7" y="6"/>
                  </a:lnTo>
                  <a:lnTo>
                    <a:pt x="9" y="0"/>
                  </a:lnTo>
                  <a:lnTo>
                    <a:pt x="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  <p:sp>
          <p:nvSpPr>
            <p:cNvPr id="9" name="Freeform 11"/>
            <p:cNvSpPr>
              <a:spLocks/>
            </p:cNvSpPr>
            <p:nvPr/>
          </p:nvSpPr>
          <p:spPr bwMode="auto">
            <a:xfrm>
              <a:off x="4578350" y="4932363"/>
              <a:ext cx="14288" cy="9525"/>
            </a:xfrm>
            <a:custGeom>
              <a:avLst/>
              <a:gdLst>
                <a:gd name="T0" fmla="*/ 2 w 9"/>
                <a:gd name="T1" fmla="*/ 0 h 6"/>
                <a:gd name="T2" fmla="*/ 0 w 9"/>
                <a:gd name="T3" fmla="*/ 6 h 6"/>
                <a:gd name="T4" fmla="*/ 7 w 9"/>
                <a:gd name="T5" fmla="*/ 6 h 6"/>
                <a:gd name="T6" fmla="*/ 9 w 9"/>
                <a:gd name="T7" fmla="*/ 0 h 6"/>
                <a:gd name="T8" fmla="*/ 2 w 9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6">
                  <a:moveTo>
                    <a:pt x="2" y="0"/>
                  </a:moveTo>
                  <a:lnTo>
                    <a:pt x="0" y="6"/>
                  </a:lnTo>
                  <a:lnTo>
                    <a:pt x="7" y="6"/>
                  </a:lnTo>
                  <a:lnTo>
                    <a:pt x="9" y="0"/>
                  </a:lnTo>
                  <a:lnTo>
                    <a:pt x="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  <p:sp>
          <p:nvSpPr>
            <p:cNvPr id="10" name="Freeform 12"/>
            <p:cNvSpPr>
              <a:spLocks/>
            </p:cNvSpPr>
            <p:nvPr/>
          </p:nvSpPr>
          <p:spPr bwMode="auto">
            <a:xfrm>
              <a:off x="4594225" y="4932363"/>
              <a:ext cx="12700" cy="9525"/>
            </a:xfrm>
            <a:custGeom>
              <a:avLst/>
              <a:gdLst>
                <a:gd name="T0" fmla="*/ 1 w 8"/>
                <a:gd name="T1" fmla="*/ 0 h 6"/>
                <a:gd name="T2" fmla="*/ 0 w 8"/>
                <a:gd name="T3" fmla="*/ 6 h 6"/>
                <a:gd name="T4" fmla="*/ 6 w 8"/>
                <a:gd name="T5" fmla="*/ 6 h 6"/>
                <a:gd name="T6" fmla="*/ 8 w 8"/>
                <a:gd name="T7" fmla="*/ 0 h 6"/>
                <a:gd name="T8" fmla="*/ 1 w 8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6">
                  <a:moveTo>
                    <a:pt x="1" y="0"/>
                  </a:moveTo>
                  <a:lnTo>
                    <a:pt x="0" y="6"/>
                  </a:lnTo>
                  <a:lnTo>
                    <a:pt x="6" y="6"/>
                  </a:lnTo>
                  <a:lnTo>
                    <a:pt x="8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  <p:sp>
          <p:nvSpPr>
            <p:cNvPr id="11" name="Freeform 13"/>
            <p:cNvSpPr>
              <a:spLocks noEditPoints="1"/>
            </p:cNvSpPr>
            <p:nvPr/>
          </p:nvSpPr>
          <p:spPr bwMode="auto">
            <a:xfrm>
              <a:off x="4484688" y="4903788"/>
              <a:ext cx="58738" cy="38100"/>
            </a:xfrm>
            <a:custGeom>
              <a:avLst/>
              <a:gdLst>
                <a:gd name="T0" fmla="*/ 60 w 60"/>
                <a:gd name="T1" fmla="*/ 34 h 39"/>
                <a:gd name="T2" fmla="*/ 36 w 60"/>
                <a:gd name="T3" fmla="*/ 34 h 39"/>
                <a:gd name="T4" fmla="*/ 36 w 60"/>
                <a:gd name="T5" fmla="*/ 29 h 39"/>
                <a:gd name="T6" fmla="*/ 60 w 60"/>
                <a:gd name="T7" fmla="*/ 29 h 39"/>
                <a:gd name="T8" fmla="*/ 60 w 60"/>
                <a:gd name="T9" fmla="*/ 23 h 39"/>
                <a:gd name="T10" fmla="*/ 36 w 60"/>
                <a:gd name="T11" fmla="*/ 23 h 39"/>
                <a:gd name="T12" fmla="*/ 36 w 60"/>
                <a:gd name="T13" fmla="*/ 21 h 39"/>
                <a:gd name="T14" fmla="*/ 55 w 60"/>
                <a:gd name="T15" fmla="*/ 21 h 39"/>
                <a:gd name="T16" fmla="*/ 60 w 60"/>
                <a:gd name="T17" fmla="*/ 16 h 39"/>
                <a:gd name="T18" fmla="*/ 60 w 60"/>
                <a:gd name="T19" fmla="*/ 0 h 39"/>
                <a:gd name="T20" fmla="*/ 0 w 60"/>
                <a:gd name="T21" fmla="*/ 0 h 39"/>
                <a:gd name="T22" fmla="*/ 0 w 60"/>
                <a:gd name="T23" fmla="*/ 21 h 39"/>
                <a:gd name="T24" fmla="*/ 24 w 60"/>
                <a:gd name="T25" fmla="*/ 21 h 39"/>
                <a:gd name="T26" fmla="*/ 24 w 60"/>
                <a:gd name="T27" fmla="*/ 23 h 39"/>
                <a:gd name="T28" fmla="*/ 0 w 60"/>
                <a:gd name="T29" fmla="*/ 23 h 39"/>
                <a:gd name="T30" fmla="*/ 0 w 60"/>
                <a:gd name="T31" fmla="*/ 29 h 39"/>
                <a:gd name="T32" fmla="*/ 24 w 60"/>
                <a:gd name="T33" fmla="*/ 29 h 39"/>
                <a:gd name="T34" fmla="*/ 24 w 60"/>
                <a:gd name="T35" fmla="*/ 34 h 39"/>
                <a:gd name="T36" fmla="*/ 0 w 60"/>
                <a:gd name="T37" fmla="*/ 34 h 39"/>
                <a:gd name="T38" fmla="*/ 0 w 60"/>
                <a:gd name="T39" fmla="*/ 39 h 39"/>
                <a:gd name="T40" fmla="*/ 60 w 60"/>
                <a:gd name="T41" fmla="*/ 39 h 39"/>
                <a:gd name="T42" fmla="*/ 60 w 60"/>
                <a:gd name="T43" fmla="*/ 34 h 39"/>
                <a:gd name="T44" fmla="*/ 36 w 60"/>
                <a:gd name="T45" fmla="*/ 5 h 39"/>
                <a:gd name="T46" fmla="*/ 49 w 60"/>
                <a:gd name="T47" fmla="*/ 5 h 39"/>
                <a:gd name="T48" fmla="*/ 49 w 60"/>
                <a:gd name="T49" fmla="*/ 14 h 39"/>
                <a:gd name="T50" fmla="*/ 46 w 60"/>
                <a:gd name="T51" fmla="*/ 16 h 39"/>
                <a:gd name="T52" fmla="*/ 46 w 60"/>
                <a:gd name="T53" fmla="*/ 16 h 39"/>
                <a:gd name="T54" fmla="*/ 47 w 60"/>
                <a:gd name="T55" fmla="*/ 6 h 39"/>
                <a:gd name="T56" fmla="*/ 40 w 60"/>
                <a:gd name="T57" fmla="*/ 6 h 39"/>
                <a:gd name="T58" fmla="*/ 38 w 60"/>
                <a:gd name="T59" fmla="*/ 16 h 39"/>
                <a:gd name="T60" fmla="*/ 36 w 60"/>
                <a:gd name="T61" fmla="*/ 16 h 39"/>
                <a:gd name="T62" fmla="*/ 36 w 60"/>
                <a:gd name="T63" fmla="*/ 5 h 39"/>
                <a:gd name="T64" fmla="*/ 24 w 60"/>
                <a:gd name="T65" fmla="*/ 16 h 39"/>
                <a:gd name="T66" fmla="*/ 22 w 60"/>
                <a:gd name="T67" fmla="*/ 16 h 39"/>
                <a:gd name="T68" fmla="*/ 20 w 60"/>
                <a:gd name="T69" fmla="*/ 6 h 39"/>
                <a:gd name="T70" fmla="*/ 12 w 60"/>
                <a:gd name="T71" fmla="*/ 6 h 39"/>
                <a:gd name="T72" fmla="*/ 14 w 60"/>
                <a:gd name="T73" fmla="*/ 16 h 39"/>
                <a:gd name="T74" fmla="*/ 11 w 60"/>
                <a:gd name="T75" fmla="*/ 16 h 39"/>
                <a:gd name="T76" fmla="*/ 11 w 60"/>
                <a:gd name="T77" fmla="*/ 5 h 39"/>
                <a:gd name="T78" fmla="*/ 24 w 60"/>
                <a:gd name="T79" fmla="*/ 5 h 39"/>
                <a:gd name="T80" fmla="*/ 24 w 60"/>
                <a:gd name="T81" fmla="*/ 16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60" h="39">
                  <a:moveTo>
                    <a:pt x="60" y="34"/>
                  </a:moveTo>
                  <a:cubicBezTo>
                    <a:pt x="36" y="34"/>
                    <a:pt x="36" y="34"/>
                    <a:pt x="36" y="34"/>
                  </a:cubicBezTo>
                  <a:cubicBezTo>
                    <a:pt x="36" y="29"/>
                    <a:pt x="36" y="29"/>
                    <a:pt x="36" y="29"/>
                  </a:cubicBezTo>
                  <a:cubicBezTo>
                    <a:pt x="60" y="29"/>
                    <a:pt x="60" y="29"/>
                    <a:pt x="60" y="29"/>
                  </a:cubicBezTo>
                  <a:cubicBezTo>
                    <a:pt x="60" y="23"/>
                    <a:pt x="60" y="23"/>
                    <a:pt x="60" y="23"/>
                  </a:cubicBezTo>
                  <a:cubicBezTo>
                    <a:pt x="36" y="23"/>
                    <a:pt x="36" y="23"/>
                    <a:pt x="36" y="23"/>
                  </a:cubicBezTo>
                  <a:cubicBezTo>
                    <a:pt x="36" y="21"/>
                    <a:pt x="36" y="21"/>
                    <a:pt x="36" y="21"/>
                  </a:cubicBezTo>
                  <a:cubicBezTo>
                    <a:pt x="55" y="21"/>
                    <a:pt x="55" y="21"/>
                    <a:pt x="55" y="21"/>
                  </a:cubicBezTo>
                  <a:cubicBezTo>
                    <a:pt x="59" y="21"/>
                    <a:pt x="60" y="20"/>
                    <a:pt x="60" y="16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24" y="21"/>
                    <a:pt x="24" y="21"/>
                    <a:pt x="24" y="21"/>
                  </a:cubicBezTo>
                  <a:cubicBezTo>
                    <a:pt x="24" y="23"/>
                    <a:pt x="24" y="23"/>
                    <a:pt x="24" y="23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4" y="34"/>
                    <a:pt x="24" y="34"/>
                    <a:pt x="24" y="34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60" y="39"/>
                    <a:pt x="60" y="39"/>
                    <a:pt x="60" y="39"/>
                  </a:cubicBezTo>
                  <a:lnTo>
                    <a:pt x="60" y="34"/>
                  </a:lnTo>
                  <a:close/>
                  <a:moveTo>
                    <a:pt x="36" y="5"/>
                  </a:moveTo>
                  <a:cubicBezTo>
                    <a:pt x="49" y="5"/>
                    <a:pt x="49" y="5"/>
                    <a:pt x="49" y="5"/>
                  </a:cubicBezTo>
                  <a:cubicBezTo>
                    <a:pt x="49" y="14"/>
                    <a:pt x="49" y="14"/>
                    <a:pt x="49" y="14"/>
                  </a:cubicBezTo>
                  <a:cubicBezTo>
                    <a:pt x="49" y="16"/>
                    <a:pt x="48" y="16"/>
                    <a:pt x="46" y="16"/>
                  </a:cubicBezTo>
                  <a:cubicBezTo>
                    <a:pt x="46" y="16"/>
                    <a:pt x="46" y="16"/>
                    <a:pt x="46" y="16"/>
                  </a:cubicBezTo>
                  <a:cubicBezTo>
                    <a:pt x="47" y="6"/>
                    <a:pt x="47" y="6"/>
                    <a:pt x="47" y="6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38" y="16"/>
                    <a:pt x="38" y="16"/>
                    <a:pt x="38" y="16"/>
                  </a:cubicBezTo>
                  <a:cubicBezTo>
                    <a:pt x="36" y="16"/>
                    <a:pt x="36" y="16"/>
                    <a:pt x="36" y="16"/>
                  </a:cubicBezTo>
                  <a:lnTo>
                    <a:pt x="36" y="5"/>
                  </a:lnTo>
                  <a:close/>
                  <a:moveTo>
                    <a:pt x="24" y="16"/>
                  </a:moveTo>
                  <a:cubicBezTo>
                    <a:pt x="22" y="16"/>
                    <a:pt x="22" y="16"/>
                    <a:pt x="22" y="1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1" y="5"/>
                    <a:pt x="11" y="5"/>
                    <a:pt x="11" y="5"/>
                  </a:cubicBezTo>
                  <a:cubicBezTo>
                    <a:pt x="24" y="5"/>
                    <a:pt x="24" y="5"/>
                    <a:pt x="24" y="5"/>
                  </a:cubicBezTo>
                  <a:lnTo>
                    <a:pt x="24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  <p:sp>
          <p:nvSpPr>
            <p:cNvPr id="12" name="Freeform 14"/>
            <p:cNvSpPr>
              <a:spLocks/>
            </p:cNvSpPr>
            <p:nvPr/>
          </p:nvSpPr>
          <p:spPr bwMode="auto">
            <a:xfrm>
              <a:off x="4546600" y="4903788"/>
              <a:ext cx="77788" cy="15875"/>
            </a:xfrm>
            <a:custGeom>
              <a:avLst/>
              <a:gdLst>
                <a:gd name="T0" fmla="*/ 0 w 49"/>
                <a:gd name="T1" fmla="*/ 3 h 10"/>
                <a:gd name="T2" fmla="*/ 40 w 49"/>
                <a:gd name="T3" fmla="*/ 3 h 10"/>
                <a:gd name="T4" fmla="*/ 40 w 49"/>
                <a:gd name="T5" fmla="*/ 10 h 10"/>
                <a:gd name="T6" fmla="*/ 48 w 49"/>
                <a:gd name="T7" fmla="*/ 10 h 10"/>
                <a:gd name="T8" fmla="*/ 49 w 49"/>
                <a:gd name="T9" fmla="*/ 0 h 10"/>
                <a:gd name="T10" fmla="*/ 0 w 49"/>
                <a:gd name="T11" fmla="*/ 0 h 10"/>
                <a:gd name="T12" fmla="*/ 0 w 49"/>
                <a:gd name="T13" fmla="*/ 3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10">
                  <a:moveTo>
                    <a:pt x="0" y="3"/>
                  </a:moveTo>
                  <a:lnTo>
                    <a:pt x="40" y="3"/>
                  </a:lnTo>
                  <a:lnTo>
                    <a:pt x="40" y="10"/>
                  </a:lnTo>
                  <a:lnTo>
                    <a:pt x="48" y="10"/>
                  </a:lnTo>
                  <a:lnTo>
                    <a:pt x="49" y="0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  <p:sp>
          <p:nvSpPr>
            <p:cNvPr id="13" name="Freeform 15"/>
            <p:cNvSpPr>
              <a:spLocks/>
            </p:cNvSpPr>
            <p:nvPr/>
          </p:nvSpPr>
          <p:spPr bwMode="auto">
            <a:xfrm>
              <a:off x="4562475" y="4910138"/>
              <a:ext cx="61913" cy="41275"/>
            </a:xfrm>
            <a:custGeom>
              <a:avLst/>
              <a:gdLst>
                <a:gd name="T0" fmla="*/ 16 w 62"/>
                <a:gd name="T1" fmla="*/ 0 h 43"/>
                <a:gd name="T2" fmla="*/ 2 w 62"/>
                <a:gd name="T3" fmla="*/ 0 h 43"/>
                <a:gd name="T4" fmla="*/ 0 w 62"/>
                <a:gd name="T5" fmla="*/ 17 h 43"/>
                <a:gd name="T6" fmla="*/ 47 w 62"/>
                <a:gd name="T7" fmla="*/ 17 h 43"/>
                <a:gd name="T8" fmla="*/ 47 w 62"/>
                <a:gd name="T9" fmla="*/ 34 h 43"/>
                <a:gd name="T10" fmla="*/ 61 w 62"/>
                <a:gd name="T11" fmla="*/ 42 h 43"/>
                <a:gd name="T12" fmla="*/ 62 w 62"/>
                <a:gd name="T13" fmla="*/ 41 h 43"/>
                <a:gd name="T14" fmla="*/ 62 w 62"/>
                <a:gd name="T15" fmla="*/ 12 h 43"/>
                <a:gd name="T16" fmla="*/ 14 w 62"/>
                <a:gd name="T17" fmla="*/ 12 h 43"/>
                <a:gd name="T18" fmla="*/ 16 w 62"/>
                <a:gd name="T19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2" h="43">
                  <a:moveTo>
                    <a:pt x="16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47" y="17"/>
                    <a:pt x="47" y="17"/>
                    <a:pt x="47" y="17"/>
                  </a:cubicBezTo>
                  <a:cubicBezTo>
                    <a:pt x="47" y="34"/>
                    <a:pt x="47" y="34"/>
                    <a:pt x="47" y="34"/>
                  </a:cubicBezTo>
                  <a:cubicBezTo>
                    <a:pt x="47" y="34"/>
                    <a:pt x="60" y="41"/>
                    <a:pt x="61" y="42"/>
                  </a:cubicBezTo>
                  <a:cubicBezTo>
                    <a:pt x="62" y="43"/>
                    <a:pt x="62" y="41"/>
                    <a:pt x="62" y="41"/>
                  </a:cubicBezTo>
                  <a:cubicBezTo>
                    <a:pt x="62" y="12"/>
                    <a:pt x="62" y="12"/>
                    <a:pt x="62" y="12"/>
                  </a:cubicBezTo>
                  <a:cubicBezTo>
                    <a:pt x="14" y="12"/>
                    <a:pt x="14" y="12"/>
                    <a:pt x="14" y="12"/>
                  </a:cubicBezTo>
                  <a:lnTo>
                    <a:pt x="1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  <p:sp>
          <p:nvSpPr>
            <p:cNvPr id="14" name="Freeform 16"/>
            <p:cNvSpPr>
              <a:spLocks noEditPoints="1"/>
            </p:cNvSpPr>
            <p:nvPr/>
          </p:nvSpPr>
          <p:spPr bwMode="auto">
            <a:xfrm>
              <a:off x="4640263" y="4903788"/>
              <a:ext cx="33338" cy="46037"/>
            </a:xfrm>
            <a:custGeom>
              <a:avLst/>
              <a:gdLst>
                <a:gd name="T0" fmla="*/ 15 w 34"/>
                <a:gd name="T1" fmla="*/ 0 h 47"/>
                <a:gd name="T2" fmla="*/ 0 w 34"/>
                <a:gd name="T3" fmla="*/ 0 h 47"/>
                <a:gd name="T4" fmla="*/ 0 w 34"/>
                <a:gd name="T5" fmla="*/ 47 h 47"/>
                <a:gd name="T6" fmla="*/ 10 w 34"/>
                <a:gd name="T7" fmla="*/ 47 h 47"/>
                <a:gd name="T8" fmla="*/ 10 w 34"/>
                <a:gd name="T9" fmla="*/ 29 h 47"/>
                <a:gd name="T10" fmla="*/ 17 w 34"/>
                <a:gd name="T11" fmla="*/ 29 h 47"/>
                <a:gd name="T12" fmla="*/ 34 w 34"/>
                <a:gd name="T13" fmla="*/ 15 h 47"/>
                <a:gd name="T14" fmla="*/ 15 w 34"/>
                <a:gd name="T15" fmla="*/ 0 h 47"/>
                <a:gd name="T16" fmla="*/ 13 w 34"/>
                <a:gd name="T17" fmla="*/ 21 h 47"/>
                <a:gd name="T18" fmla="*/ 10 w 34"/>
                <a:gd name="T19" fmla="*/ 21 h 47"/>
                <a:gd name="T20" fmla="*/ 10 w 34"/>
                <a:gd name="T21" fmla="*/ 8 h 47"/>
                <a:gd name="T22" fmla="*/ 13 w 34"/>
                <a:gd name="T23" fmla="*/ 8 h 47"/>
                <a:gd name="T24" fmla="*/ 23 w 34"/>
                <a:gd name="T25" fmla="*/ 15 h 47"/>
                <a:gd name="T26" fmla="*/ 13 w 34"/>
                <a:gd name="T27" fmla="*/ 21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4" h="47">
                  <a:moveTo>
                    <a:pt x="15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29"/>
                    <a:pt x="10" y="29"/>
                    <a:pt x="10" y="29"/>
                  </a:cubicBezTo>
                  <a:cubicBezTo>
                    <a:pt x="17" y="29"/>
                    <a:pt x="17" y="29"/>
                    <a:pt x="17" y="29"/>
                  </a:cubicBezTo>
                  <a:cubicBezTo>
                    <a:pt x="28" y="28"/>
                    <a:pt x="33" y="24"/>
                    <a:pt x="34" y="15"/>
                  </a:cubicBezTo>
                  <a:cubicBezTo>
                    <a:pt x="34" y="5"/>
                    <a:pt x="27" y="0"/>
                    <a:pt x="15" y="0"/>
                  </a:cubicBezTo>
                  <a:close/>
                  <a:moveTo>
                    <a:pt x="13" y="21"/>
                  </a:moveTo>
                  <a:cubicBezTo>
                    <a:pt x="12" y="21"/>
                    <a:pt x="11" y="21"/>
                    <a:pt x="10" y="21"/>
                  </a:cubicBezTo>
                  <a:cubicBezTo>
                    <a:pt x="10" y="8"/>
                    <a:pt x="10" y="8"/>
                    <a:pt x="10" y="8"/>
                  </a:cubicBezTo>
                  <a:cubicBezTo>
                    <a:pt x="11" y="8"/>
                    <a:pt x="12" y="8"/>
                    <a:pt x="13" y="8"/>
                  </a:cubicBezTo>
                  <a:cubicBezTo>
                    <a:pt x="20" y="7"/>
                    <a:pt x="23" y="10"/>
                    <a:pt x="23" y="15"/>
                  </a:cubicBezTo>
                  <a:cubicBezTo>
                    <a:pt x="23" y="20"/>
                    <a:pt x="20" y="22"/>
                    <a:pt x="13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  <p:sp>
          <p:nvSpPr>
            <p:cNvPr id="15" name="Freeform 17"/>
            <p:cNvSpPr>
              <a:spLocks noEditPoints="1"/>
            </p:cNvSpPr>
            <p:nvPr/>
          </p:nvSpPr>
          <p:spPr bwMode="auto">
            <a:xfrm>
              <a:off x="4689475" y="4903788"/>
              <a:ext cx="33338" cy="46037"/>
            </a:xfrm>
            <a:custGeom>
              <a:avLst/>
              <a:gdLst>
                <a:gd name="T0" fmla="*/ 15 w 34"/>
                <a:gd name="T1" fmla="*/ 0 h 47"/>
                <a:gd name="T2" fmla="*/ 0 w 34"/>
                <a:gd name="T3" fmla="*/ 0 h 47"/>
                <a:gd name="T4" fmla="*/ 0 w 34"/>
                <a:gd name="T5" fmla="*/ 47 h 47"/>
                <a:gd name="T6" fmla="*/ 10 w 34"/>
                <a:gd name="T7" fmla="*/ 47 h 47"/>
                <a:gd name="T8" fmla="*/ 10 w 34"/>
                <a:gd name="T9" fmla="*/ 29 h 47"/>
                <a:gd name="T10" fmla="*/ 18 w 34"/>
                <a:gd name="T11" fmla="*/ 29 h 47"/>
                <a:gd name="T12" fmla="*/ 34 w 34"/>
                <a:gd name="T13" fmla="*/ 15 h 47"/>
                <a:gd name="T14" fmla="*/ 15 w 34"/>
                <a:gd name="T15" fmla="*/ 0 h 47"/>
                <a:gd name="T16" fmla="*/ 13 w 34"/>
                <a:gd name="T17" fmla="*/ 21 h 47"/>
                <a:gd name="T18" fmla="*/ 10 w 34"/>
                <a:gd name="T19" fmla="*/ 21 h 47"/>
                <a:gd name="T20" fmla="*/ 10 w 34"/>
                <a:gd name="T21" fmla="*/ 8 h 47"/>
                <a:gd name="T22" fmla="*/ 13 w 34"/>
                <a:gd name="T23" fmla="*/ 8 h 47"/>
                <a:gd name="T24" fmla="*/ 23 w 34"/>
                <a:gd name="T25" fmla="*/ 15 h 47"/>
                <a:gd name="T26" fmla="*/ 13 w 34"/>
                <a:gd name="T27" fmla="*/ 21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4" h="47">
                  <a:moveTo>
                    <a:pt x="15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29"/>
                    <a:pt x="10" y="29"/>
                    <a:pt x="10" y="29"/>
                  </a:cubicBezTo>
                  <a:cubicBezTo>
                    <a:pt x="18" y="29"/>
                    <a:pt x="18" y="29"/>
                    <a:pt x="18" y="29"/>
                  </a:cubicBezTo>
                  <a:cubicBezTo>
                    <a:pt x="28" y="28"/>
                    <a:pt x="33" y="24"/>
                    <a:pt x="34" y="15"/>
                  </a:cubicBezTo>
                  <a:cubicBezTo>
                    <a:pt x="34" y="5"/>
                    <a:pt x="28" y="0"/>
                    <a:pt x="15" y="0"/>
                  </a:cubicBezTo>
                  <a:close/>
                  <a:moveTo>
                    <a:pt x="13" y="21"/>
                  </a:moveTo>
                  <a:cubicBezTo>
                    <a:pt x="12" y="21"/>
                    <a:pt x="11" y="21"/>
                    <a:pt x="10" y="21"/>
                  </a:cubicBezTo>
                  <a:cubicBezTo>
                    <a:pt x="10" y="8"/>
                    <a:pt x="10" y="8"/>
                    <a:pt x="10" y="8"/>
                  </a:cubicBezTo>
                  <a:cubicBezTo>
                    <a:pt x="11" y="8"/>
                    <a:pt x="12" y="8"/>
                    <a:pt x="13" y="8"/>
                  </a:cubicBezTo>
                  <a:cubicBezTo>
                    <a:pt x="20" y="7"/>
                    <a:pt x="23" y="10"/>
                    <a:pt x="23" y="15"/>
                  </a:cubicBezTo>
                  <a:cubicBezTo>
                    <a:pt x="23" y="20"/>
                    <a:pt x="20" y="22"/>
                    <a:pt x="13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  <p:sp>
          <p:nvSpPr>
            <p:cNvPr id="16" name="Freeform 18"/>
            <p:cNvSpPr>
              <a:spLocks/>
            </p:cNvSpPr>
            <p:nvPr/>
          </p:nvSpPr>
          <p:spPr bwMode="auto">
            <a:xfrm>
              <a:off x="4733925" y="4903788"/>
              <a:ext cx="38100" cy="46037"/>
            </a:xfrm>
            <a:custGeom>
              <a:avLst/>
              <a:gdLst>
                <a:gd name="T0" fmla="*/ 0 w 24"/>
                <a:gd name="T1" fmla="*/ 0 h 29"/>
                <a:gd name="T2" fmla="*/ 0 w 24"/>
                <a:gd name="T3" fmla="*/ 5 h 29"/>
                <a:gd name="T4" fmla="*/ 9 w 24"/>
                <a:gd name="T5" fmla="*/ 5 h 29"/>
                <a:gd name="T6" fmla="*/ 9 w 24"/>
                <a:gd name="T7" fmla="*/ 29 h 29"/>
                <a:gd name="T8" fmla="*/ 15 w 24"/>
                <a:gd name="T9" fmla="*/ 29 h 29"/>
                <a:gd name="T10" fmla="*/ 15 w 24"/>
                <a:gd name="T11" fmla="*/ 5 h 29"/>
                <a:gd name="T12" fmla="*/ 24 w 24"/>
                <a:gd name="T13" fmla="*/ 5 h 29"/>
                <a:gd name="T14" fmla="*/ 24 w 24"/>
                <a:gd name="T15" fmla="*/ 0 h 29"/>
                <a:gd name="T16" fmla="*/ 0 w 24"/>
                <a:gd name="T1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" h="29">
                  <a:moveTo>
                    <a:pt x="0" y="0"/>
                  </a:moveTo>
                  <a:lnTo>
                    <a:pt x="0" y="5"/>
                  </a:lnTo>
                  <a:lnTo>
                    <a:pt x="9" y="5"/>
                  </a:lnTo>
                  <a:lnTo>
                    <a:pt x="9" y="29"/>
                  </a:lnTo>
                  <a:lnTo>
                    <a:pt x="15" y="29"/>
                  </a:lnTo>
                  <a:lnTo>
                    <a:pt x="15" y="5"/>
                  </a:lnTo>
                  <a:lnTo>
                    <a:pt x="24" y="5"/>
                  </a:lnTo>
                  <a:lnTo>
                    <a:pt x="24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  <p:sp>
          <p:nvSpPr>
            <p:cNvPr id="17" name="Freeform 19"/>
            <p:cNvSpPr>
              <a:spLocks/>
            </p:cNvSpPr>
            <p:nvPr/>
          </p:nvSpPr>
          <p:spPr bwMode="auto">
            <a:xfrm>
              <a:off x="4481513" y="4943475"/>
              <a:ext cx="138113" cy="14287"/>
            </a:xfrm>
            <a:custGeom>
              <a:avLst/>
              <a:gdLst>
                <a:gd name="T0" fmla="*/ 81 w 140"/>
                <a:gd name="T1" fmla="*/ 7 h 15"/>
                <a:gd name="T2" fmla="*/ 0 w 140"/>
                <a:gd name="T3" fmla="*/ 8 h 15"/>
                <a:gd name="T4" fmla="*/ 4 w 140"/>
                <a:gd name="T5" fmla="*/ 13 h 15"/>
                <a:gd name="T6" fmla="*/ 80 w 140"/>
                <a:gd name="T7" fmla="*/ 13 h 15"/>
                <a:gd name="T8" fmla="*/ 106 w 140"/>
                <a:gd name="T9" fmla="*/ 15 h 15"/>
                <a:gd name="T10" fmla="*/ 140 w 140"/>
                <a:gd name="T11" fmla="*/ 8 h 15"/>
                <a:gd name="T12" fmla="*/ 133 w 140"/>
                <a:gd name="T13" fmla="*/ 4 h 15"/>
                <a:gd name="T14" fmla="*/ 81 w 140"/>
                <a:gd name="T15" fmla="*/ 7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0" h="15">
                  <a:moveTo>
                    <a:pt x="81" y="7"/>
                  </a:moveTo>
                  <a:cubicBezTo>
                    <a:pt x="41" y="0"/>
                    <a:pt x="5" y="4"/>
                    <a:pt x="0" y="8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7" y="11"/>
                    <a:pt x="39" y="6"/>
                    <a:pt x="80" y="13"/>
                  </a:cubicBezTo>
                  <a:cubicBezTo>
                    <a:pt x="90" y="14"/>
                    <a:pt x="99" y="15"/>
                    <a:pt x="106" y="15"/>
                  </a:cubicBezTo>
                  <a:cubicBezTo>
                    <a:pt x="129" y="15"/>
                    <a:pt x="140" y="8"/>
                    <a:pt x="140" y="8"/>
                  </a:cubicBezTo>
                  <a:cubicBezTo>
                    <a:pt x="133" y="4"/>
                    <a:pt x="133" y="4"/>
                    <a:pt x="133" y="4"/>
                  </a:cubicBezTo>
                  <a:cubicBezTo>
                    <a:pt x="131" y="5"/>
                    <a:pt x="121" y="13"/>
                    <a:pt x="81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38480574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/>
    </mc:Choice>
    <mc:Fallback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bg>
      <p:bgPr>
        <a:solidFill>
          <a:srgbClr val="FCFB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7912285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/>
    </mc:Choice>
    <mc:Fallback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9186467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/>
    </mc:Choice>
    <mc:Fallback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6472740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/>
    </mc:Choice>
    <mc:Fallback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42860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/>
    </mc:Choice>
    <mc:Fallback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4637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350">
                <a:latin typeface="+mn-lt"/>
                <a:ea typeface="+mn-ea"/>
              </a:defRPr>
            </a:lvl1pPr>
          </a:lstStyle>
          <a:p>
            <a:pPr>
              <a:defRPr/>
            </a:pPr>
            <a:fld id="{5E397A7A-90FB-4CD9-B124-B606C8E6E5BC}" type="datetimeFigureOut">
              <a:rPr lang="zh-CN" altLang="en-US"/>
              <a:pPr>
                <a:defRPr/>
              </a:pPr>
              <a:t>2016/8/12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4637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35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4637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350">
                <a:latin typeface="+mn-lt"/>
                <a:ea typeface="+mn-ea"/>
              </a:defRPr>
            </a:lvl1pPr>
          </a:lstStyle>
          <a:p>
            <a:pPr>
              <a:defRPr/>
            </a:pPr>
            <a:fld id="{39745D81-8E1D-444D-98AB-45C8CBE1C9E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810155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/>
    </mc:Choice>
    <mc:Fallback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4637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350">
                <a:latin typeface="+mn-lt"/>
                <a:ea typeface="+mn-ea"/>
              </a:defRPr>
            </a:lvl1pPr>
          </a:lstStyle>
          <a:p>
            <a:pPr>
              <a:defRPr/>
            </a:pPr>
            <a:fld id="{FC192957-9782-475C-8AA1-F6896D955EAA}" type="datetimeFigureOut">
              <a:rPr lang="zh-CN" altLang="en-US"/>
              <a:pPr>
                <a:defRPr/>
              </a:pPr>
              <a:t>2016/8/12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4637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35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4637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350">
                <a:latin typeface="+mn-lt"/>
                <a:ea typeface="+mn-ea"/>
              </a:defRPr>
            </a:lvl1pPr>
          </a:lstStyle>
          <a:p>
            <a:pPr>
              <a:defRPr/>
            </a:pPr>
            <a:fld id="{01CEAA5F-90CA-4479-9B51-5F90113E168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1518352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/>
    </mc:Choice>
    <mc:Fallback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4637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350">
                <a:latin typeface="+mn-lt"/>
                <a:ea typeface="+mn-ea"/>
              </a:defRPr>
            </a:lvl1pPr>
          </a:lstStyle>
          <a:p>
            <a:pPr>
              <a:defRPr/>
            </a:pPr>
            <a:fld id="{EA295B52-CC3D-4B4D-BAD2-3F4D10ABE6FA}" type="datetimeFigureOut">
              <a:rPr lang="zh-CN" altLang="en-US"/>
              <a:pPr>
                <a:defRPr/>
              </a:pPr>
              <a:t>2016/8/12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4637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35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4637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350">
                <a:latin typeface="+mn-lt"/>
                <a:ea typeface="+mn-ea"/>
              </a:defRPr>
            </a:lvl1pPr>
          </a:lstStyle>
          <a:p>
            <a:pPr>
              <a:defRPr/>
            </a:pPr>
            <a:fld id="{B4122428-CC94-44C5-B3B4-C1912EB5F18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0699645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/>
    </mc:Choice>
    <mc:Fallback>
      <p:transition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4637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350">
                <a:latin typeface="+mn-lt"/>
                <a:ea typeface="+mn-ea"/>
              </a:defRPr>
            </a:lvl1pPr>
          </a:lstStyle>
          <a:p>
            <a:pPr>
              <a:defRPr/>
            </a:pPr>
            <a:fld id="{348D7349-070A-4E19-80EA-7B230E0E17FB}" type="datetimeFigureOut">
              <a:rPr lang="zh-CN" altLang="en-US"/>
              <a:pPr>
                <a:defRPr/>
              </a:pPr>
              <a:t>2016/8/12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4637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35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4637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350">
                <a:latin typeface="+mn-lt"/>
                <a:ea typeface="+mn-ea"/>
              </a:defRPr>
            </a:lvl1pPr>
          </a:lstStyle>
          <a:p>
            <a:pPr>
              <a:defRPr/>
            </a:pPr>
            <a:fld id="{C97C92D1-5584-4434-AC6F-1A0276F9EC8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636974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/>
    </mc:Choice>
    <mc:Fallback>
      <p:transition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4637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350">
                <a:latin typeface="+mn-lt"/>
                <a:ea typeface="+mn-ea"/>
              </a:defRPr>
            </a:lvl1pPr>
          </a:lstStyle>
          <a:p>
            <a:pPr>
              <a:defRPr/>
            </a:pPr>
            <a:fld id="{6F08C8AF-B2FD-4039-AB05-6C0BA0F4FD4E}" type="datetimeFigureOut">
              <a:rPr lang="zh-CN" altLang="en-US"/>
              <a:pPr>
                <a:defRPr/>
              </a:pPr>
              <a:t>2016/8/12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4637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35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4637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350">
                <a:latin typeface="+mn-lt"/>
                <a:ea typeface="+mn-ea"/>
              </a:defRPr>
            </a:lvl1pPr>
          </a:lstStyle>
          <a:p>
            <a:pPr>
              <a:defRPr/>
            </a:pPr>
            <a:fld id="{7ED57256-5415-40C2-8041-45C3C06E4ED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7636912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/>
    </mc:Choice>
    <mc:Fallback>
      <p:transition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4637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350">
                <a:latin typeface="+mn-lt"/>
                <a:ea typeface="+mn-ea"/>
              </a:defRPr>
            </a:lvl1pPr>
          </a:lstStyle>
          <a:p>
            <a:pPr>
              <a:defRPr/>
            </a:pPr>
            <a:fld id="{131A0EE4-B2B4-4030-A5A0-82DC478FBD58}" type="datetimeFigureOut">
              <a:rPr lang="zh-CN" altLang="en-US"/>
              <a:pPr>
                <a:defRPr/>
              </a:pPr>
              <a:t>2016/8/12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4637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35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4637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350">
                <a:latin typeface="+mn-lt"/>
                <a:ea typeface="+mn-ea"/>
              </a:defRPr>
            </a:lvl1pPr>
          </a:lstStyle>
          <a:p>
            <a:pPr>
              <a:defRPr/>
            </a:pPr>
            <a:fld id="{099A4A58-4ABF-4966-A22B-3DFF79468A3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7416956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/>
    </mc:Choice>
    <mc:Fallback>
      <p:transition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36936223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/>
    </mc:Choice>
    <mc:Fallback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788" r:id="rId1"/>
    <p:sldLayoutId id="2147483793" r:id="rId2"/>
    <p:sldLayoutId id="2147483794" r:id="rId3"/>
    <p:sldLayoutId id="2147483789" r:id="rId4"/>
    <p:sldLayoutId id="2147483790" r:id="rId5"/>
    <p:sldLayoutId id="2147483791" r:id="rId6"/>
    <p:sldLayoutId id="2147483795" r:id="rId7"/>
    <p:sldLayoutId id="2147483796" r:id="rId8"/>
    <p:sldLayoutId id="2147483797" r:id="rId9"/>
    <p:sldLayoutId id="2147483798" r:id="rId10"/>
    <p:sldLayoutId id="2147483799" r:id="rId11"/>
    <p:sldLayoutId id="2147483800" r:id="rId12"/>
    <p:sldLayoutId id="2147483792" r:id="rId13"/>
  </p:sldLayoutIdLst>
  <mc:AlternateContent xmlns:mc="http://schemas.openxmlformats.org/markup-compatibility/2006">
    <mc:Choice xmlns:p14="http://schemas.microsoft.com/office/powerpoint/2010/main" xmlns="" Requires="p14">
      <p:transition p14:dur="10"/>
    </mc:Choice>
    <mc:Fallback>
      <p:transition/>
    </mc:Fallback>
  </mc:AlternateContent>
  <p:txStyles>
    <p:titleStyle>
      <a:lvl1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2pPr>
      <a:lvl3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3pPr>
      <a:lvl4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4pPr>
      <a:lvl5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9pPr>
    </p:titleStyle>
    <p:bodyStyle>
      <a:lvl1pPr marL="171450" indent="-171450" algn="l" defTabSz="685800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1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chart" Target="../charts/chart3.xml"/><Relationship Id="rId3" Type="http://schemas.openxmlformats.org/officeDocument/2006/relationships/image" Target="../media/image13.png"/><Relationship Id="rId7" Type="http://schemas.openxmlformats.org/officeDocument/2006/relationships/chart" Target="../charts/chart2.xm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6.jpe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3" Type="http://schemas.openxmlformats.org/officeDocument/2006/relationships/image" Target="../media/image25.jpeg"/><Relationship Id="rId7" Type="http://schemas.openxmlformats.org/officeDocument/2006/relationships/image" Target="../media/image29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8.jpeg"/><Relationship Id="rId11" Type="http://schemas.openxmlformats.org/officeDocument/2006/relationships/image" Target="../media/image33.png"/><Relationship Id="rId5" Type="http://schemas.openxmlformats.org/officeDocument/2006/relationships/image" Target="../media/image27.jpeg"/><Relationship Id="rId10" Type="http://schemas.openxmlformats.org/officeDocument/2006/relationships/image" Target="../media/image32.jpeg"/><Relationship Id="rId4" Type="http://schemas.openxmlformats.org/officeDocument/2006/relationships/image" Target="../media/image26.jpeg"/><Relationship Id="rId9" Type="http://schemas.openxmlformats.org/officeDocument/2006/relationships/image" Target="../media/image31.jpe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8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B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图片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/>
        </p:spPr>
      </p:pic>
      <p:sp>
        <p:nvSpPr>
          <p:cNvPr id="27" name="文本框 26"/>
          <p:cNvSpPr txBox="1"/>
          <p:nvPr/>
        </p:nvSpPr>
        <p:spPr>
          <a:xfrm>
            <a:off x="2147278" y="2798052"/>
            <a:ext cx="4914757" cy="461665"/>
          </a:xfrm>
          <a:prstGeom prst="rect">
            <a:avLst/>
          </a:prstGeom>
          <a:noFill/>
          <a:ln w="12700">
            <a:noFill/>
          </a:ln>
          <a:effectLst/>
        </p:spPr>
        <p:txBody>
          <a:bodyPr wrap="square" rtlCol="0">
            <a:spAutoFit/>
          </a:bodyPr>
          <a:lstStyle/>
          <a:p>
            <a:pPr algn="dist" defTabSz="9144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240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POWERPOINT</a:t>
            </a:r>
            <a:endParaRPr lang="zh-CN" altLang="en-US" sz="24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1583702" y="1485601"/>
            <a:ext cx="6485641" cy="1260000"/>
          </a:xfrm>
          <a:prstGeom prst="rect">
            <a:avLst/>
          </a:prstGeom>
          <a:noFill/>
          <a:ln w="12700" cap="flat" cmpd="sng" algn="ctr">
            <a:solidFill>
              <a:sysClr val="window" lastClr="FFFFFF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1583702" y="2777632"/>
            <a:ext cx="6485641" cy="487925"/>
          </a:xfrm>
          <a:prstGeom prst="rect">
            <a:avLst/>
          </a:prstGeom>
          <a:solidFill>
            <a:schemeClr val="bg1"/>
          </a:solidFill>
          <a:ln w="12700" cap="flat" cmpd="sng" algn="ctr">
            <a:solidFill>
              <a:sysClr val="window" lastClr="FFFFFF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1616467" y="4633332"/>
            <a:ext cx="634899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cap="all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合作模式：联合落地活动 </a:t>
            </a:r>
            <a:r>
              <a:rPr lang="en-US" altLang="zh-CN" sz="1200" cap="all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| </a:t>
            </a:r>
            <a:r>
              <a:rPr lang="zh-CN" altLang="en-US" sz="1200" cap="all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资源互补变现共赢 </a:t>
            </a:r>
            <a:r>
              <a:rPr lang="en-US" altLang="zh-CN" sz="1200" cap="all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|</a:t>
            </a:r>
            <a:r>
              <a:rPr lang="zh-CN" altLang="en-US" sz="1200" cap="all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出国策，出国梦平台全方位支持 </a:t>
            </a:r>
            <a:endParaRPr lang="zh-CN" altLang="en-US" sz="1200" cap="all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2" name="图片 3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91121" y="2730927"/>
            <a:ext cx="591824" cy="441192"/>
          </a:xfrm>
          <a:prstGeom prst="rect">
            <a:avLst/>
          </a:prstGeom>
          <a:noFill/>
        </p:spPr>
      </p:pic>
      <p:sp>
        <p:nvSpPr>
          <p:cNvPr id="3" name="文本框 2"/>
          <p:cNvSpPr txBox="1"/>
          <p:nvPr/>
        </p:nvSpPr>
        <p:spPr>
          <a:xfrm>
            <a:off x="4576486" y="2811283"/>
            <a:ext cx="38023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+</a:t>
            </a:r>
            <a:endParaRPr lang="zh-CN" altLang="en-US" sz="2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5451934" y="2790970"/>
            <a:ext cx="38023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=</a:t>
            </a:r>
            <a:endParaRPr lang="zh-CN" altLang="en-US" sz="2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5646656" y="2837137"/>
            <a:ext cx="249810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垂直联盟＋电视</a:t>
            </a:r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&amp;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全媒体宣传</a:t>
            </a:r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+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服务平台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967708" y="2775235"/>
            <a:ext cx="558352" cy="418764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3844009" y="2000478"/>
            <a:ext cx="318548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1400" spc="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与出国策、出国梦的</a:t>
            </a:r>
            <a:r>
              <a:rPr lang="zh-CN" altLang="en-US" sz="1400" spc="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共赢合作</a:t>
            </a:r>
          </a:p>
        </p:txBody>
      </p:sp>
      <p:sp>
        <p:nvSpPr>
          <p:cNvPr id="9" name="矩形 8"/>
          <p:cNvSpPr/>
          <p:nvPr/>
        </p:nvSpPr>
        <p:spPr>
          <a:xfrm>
            <a:off x="1678267" y="1984331"/>
            <a:ext cx="228128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飞世界国际教育联盟</a:t>
            </a:r>
            <a:endParaRPr lang="zh-CN" altLang="en-US" sz="1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3711954" y="2810541"/>
            <a:ext cx="38023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+</a:t>
            </a:r>
            <a:endParaRPr lang="zh-CN" altLang="en-US" sz="2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1649692" y="2879681"/>
            <a:ext cx="217935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飞世界国际教育联盟</a:t>
            </a:r>
            <a:endParaRPr lang="zh-CN" altLang="en-US" sz="1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406467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图片 3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758902" y="1913778"/>
            <a:ext cx="2056361" cy="2042078"/>
          </a:xfrm>
          <a:prstGeom prst="ellipse">
            <a:avLst/>
          </a:prstGeom>
        </p:spPr>
      </p:pic>
      <p:graphicFrame>
        <p:nvGraphicFramePr>
          <p:cNvPr id="26" name="图表 25"/>
          <p:cNvGraphicFramePr/>
          <p:nvPr>
            <p:extLst/>
          </p:nvPr>
        </p:nvGraphicFramePr>
        <p:xfrm>
          <a:off x="4405311" y="1453435"/>
          <a:ext cx="4759457" cy="29698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7" name="椭圆 26"/>
          <p:cNvSpPr/>
          <p:nvPr/>
        </p:nvSpPr>
        <p:spPr>
          <a:xfrm>
            <a:off x="5211062" y="1364397"/>
            <a:ext cx="3147953" cy="3147953"/>
          </a:xfrm>
          <a:prstGeom prst="ellipse">
            <a:avLst/>
          </a:prstGeom>
          <a:noFill/>
          <a:ln w="19050">
            <a:solidFill>
              <a:schemeClr val="bg1">
                <a:lumMod val="7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975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621739" y="587632"/>
            <a:ext cx="2137173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100" dirty="0">
                <a:solidFill>
                  <a:srgbClr val="FFC61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权威  </a:t>
            </a:r>
            <a:r>
              <a:rPr lang="zh-CN" altLang="en-US" sz="2100" dirty="0" smtClean="0">
                <a:solidFill>
                  <a:srgbClr val="FFC61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专业  </a:t>
            </a:r>
            <a:r>
              <a:rPr lang="zh-CN" altLang="en-US" sz="2100" dirty="0">
                <a:solidFill>
                  <a:srgbClr val="FFC61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公正</a:t>
            </a:r>
          </a:p>
        </p:txBody>
      </p:sp>
      <p:sp>
        <p:nvSpPr>
          <p:cNvPr id="5" name="矩形 4"/>
          <p:cNvSpPr/>
          <p:nvPr/>
        </p:nvSpPr>
        <p:spPr>
          <a:xfrm>
            <a:off x="1652912" y="904650"/>
            <a:ext cx="3820277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05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节目播出城市：上海</a:t>
            </a:r>
            <a:r>
              <a:rPr lang="en-US" altLang="zh-CN" sz="105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|</a:t>
            </a:r>
            <a:r>
              <a:rPr lang="zh-CN" altLang="en-US" sz="105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北京</a:t>
            </a:r>
            <a:r>
              <a:rPr lang="en-US" altLang="zh-CN" sz="105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|</a:t>
            </a:r>
            <a:r>
              <a:rPr lang="zh-CN" altLang="en-US" sz="105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天津</a:t>
            </a:r>
            <a:r>
              <a:rPr lang="en-US" altLang="zh-CN" sz="105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|</a:t>
            </a:r>
            <a:r>
              <a:rPr lang="zh-CN" altLang="en-US" sz="105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重庆</a:t>
            </a:r>
            <a:r>
              <a:rPr lang="en-US" altLang="zh-CN" sz="105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|</a:t>
            </a:r>
            <a:r>
              <a:rPr lang="zh-CN" altLang="en-US" sz="105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湖南</a:t>
            </a:r>
            <a:r>
              <a:rPr lang="en-US" altLang="zh-CN" sz="105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|</a:t>
            </a:r>
            <a:r>
              <a:rPr lang="zh-CN" altLang="en-US" sz="105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武汉</a:t>
            </a:r>
            <a:r>
              <a:rPr lang="en-US" altLang="zh-CN" sz="105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|</a:t>
            </a:r>
            <a:r>
              <a:rPr lang="zh-CN" altLang="en-US" sz="105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南京</a:t>
            </a:r>
            <a:r>
              <a:rPr lang="en-US" altLang="zh-CN" sz="105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|</a:t>
            </a:r>
            <a:r>
              <a:rPr lang="zh-CN" altLang="en-US" sz="105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合肥</a:t>
            </a:r>
            <a:r>
              <a:rPr lang="en-US" altLang="zh-CN" sz="105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|</a:t>
            </a:r>
            <a:r>
              <a:rPr lang="zh-CN" altLang="en-US" sz="105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泉州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4422274" y="1591513"/>
            <a:ext cx="884136" cy="2802258"/>
            <a:chOff x="4422274" y="1591513"/>
            <a:chExt cx="884136" cy="2802258"/>
          </a:xfrm>
        </p:grpSpPr>
        <p:sp>
          <p:nvSpPr>
            <p:cNvPr id="28" name="椭圆 27"/>
            <p:cNvSpPr/>
            <p:nvPr/>
          </p:nvSpPr>
          <p:spPr>
            <a:xfrm>
              <a:off x="4648713" y="1591513"/>
              <a:ext cx="557978" cy="557978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975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9" name="椭圆 28"/>
            <p:cNvSpPr/>
            <p:nvPr/>
          </p:nvSpPr>
          <p:spPr>
            <a:xfrm>
              <a:off x="4422274" y="2613423"/>
              <a:ext cx="452879" cy="452879"/>
            </a:xfrm>
            <a:prstGeom prst="ellipse">
              <a:avLst/>
            </a:prstGeom>
            <a:solidFill>
              <a:srgbClr val="FFC61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975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0" name="椭圆 29"/>
            <p:cNvSpPr/>
            <p:nvPr/>
          </p:nvSpPr>
          <p:spPr>
            <a:xfrm>
              <a:off x="4677801" y="3558779"/>
              <a:ext cx="278989" cy="278989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975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1" name="椭圆 30"/>
            <p:cNvSpPr/>
            <p:nvPr/>
          </p:nvSpPr>
          <p:spPr>
            <a:xfrm>
              <a:off x="5106972" y="4194333"/>
              <a:ext cx="199438" cy="199438"/>
            </a:xfrm>
            <a:prstGeom prst="ellipse">
              <a:avLst/>
            </a:prstGeom>
            <a:solidFill>
              <a:srgbClr val="7C7C7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975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6" name="文本框 35"/>
          <p:cNvSpPr txBox="1"/>
          <p:nvPr/>
        </p:nvSpPr>
        <p:spPr>
          <a:xfrm>
            <a:off x="6156389" y="2580583"/>
            <a:ext cx="12573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1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DATA</a:t>
            </a:r>
          </a:p>
          <a:p>
            <a:pPr algn="ctr"/>
            <a:r>
              <a:rPr lang="en-US" altLang="zh-CN" sz="21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DISPLAY</a:t>
            </a:r>
            <a:endParaRPr lang="zh-CN" altLang="en-US" sz="21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文本框 36"/>
          <p:cNvSpPr txBox="1">
            <a:spLocks/>
          </p:cNvSpPr>
          <p:nvPr/>
        </p:nvSpPr>
        <p:spPr>
          <a:xfrm>
            <a:off x="2509042" y="1484442"/>
            <a:ext cx="1680776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500" dirty="0">
                <a:solidFill>
                  <a:schemeClr val="accent6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出国策 策出国</a:t>
            </a:r>
          </a:p>
        </p:txBody>
      </p:sp>
      <p:sp>
        <p:nvSpPr>
          <p:cNvPr id="38" name="文本框 37"/>
          <p:cNvSpPr txBox="1">
            <a:spLocks/>
          </p:cNvSpPr>
          <p:nvPr/>
        </p:nvSpPr>
        <p:spPr>
          <a:xfrm>
            <a:off x="819150" y="1792725"/>
            <a:ext cx="336037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05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中国首档聚焦国际教育、移民投资、海外旅行的</a:t>
            </a:r>
          </a:p>
          <a:p>
            <a:pPr algn="r"/>
            <a:r>
              <a:rPr lang="zh-CN" altLang="en-US" sz="105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权威电视访谈节目</a:t>
            </a:r>
          </a:p>
        </p:txBody>
      </p:sp>
      <p:sp>
        <p:nvSpPr>
          <p:cNvPr id="51" name="文本框 50"/>
          <p:cNvSpPr txBox="1">
            <a:spLocks/>
          </p:cNvSpPr>
          <p:nvPr/>
        </p:nvSpPr>
        <p:spPr>
          <a:xfrm>
            <a:off x="2509055" y="2311946"/>
            <a:ext cx="1685925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500" dirty="0">
                <a:solidFill>
                  <a:schemeClr val="accent6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电视观众</a:t>
            </a:r>
          </a:p>
        </p:txBody>
      </p:sp>
      <p:sp>
        <p:nvSpPr>
          <p:cNvPr id="52" name="文本框 51"/>
          <p:cNvSpPr txBox="1">
            <a:spLocks/>
          </p:cNvSpPr>
          <p:nvPr/>
        </p:nvSpPr>
        <p:spPr>
          <a:xfrm>
            <a:off x="824313" y="2652704"/>
            <a:ext cx="3370668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05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中国高净值人群</a:t>
            </a:r>
          </a:p>
        </p:txBody>
      </p:sp>
      <p:sp>
        <p:nvSpPr>
          <p:cNvPr id="54" name="文本框 53"/>
          <p:cNvSpPr txBox="1">
            <a:spLocks/>
          </p:cNvSpPr>
          <p:nvPr/>
        </p:nvSpPr>
        <p:spPr>
          <a:xfrm>
            <a:off x="2509055" y="3008818"/>
            <a:ext cx="1685925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500" dirty="0">
                <a:solidFill>
                  <a:schemeClr val="accent6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优选商家</a:t>
            </a:r>
          </a:p>
        </p:txBody>
      </p:sp>
      <p:sp>
        <p:nvSpPr>
          <p:cNvPr id="55" name="文本框 54"/>
          <p:cNvSpPr txBox="1">
            <a:spLocks/>
          </p:cNvSpPr>
          <p:nvPr/>
        </p:nvSpPr>
        <p:spPr>
          <a:xfrm>
            <a:off x="446314" y="3349576"/>
            <a:ext cx="3748667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05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提供电视访谈节目采访、电视广告、网络媒体等全媒体宣传</a:t>
            </a:r>
          </a:p>
          <a:p>
            <a:pPr algn="r"/>
            <a:r>
              <a:rPr lang="zh-CN" altLang="en-US" sz="105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境内外实地拍摄、专家问答</a:t>
            </a:r>
          </a:p>
          <a:p>
            <a:pPr algn="r"/>
            <a:r>
              <a:rPr lang="zh-CN" altLang="en-US" sz="105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各类视频、落地讲座、会务、全案市场营销与策划</a:t>
            </a:r>
            <a:endParaRPr lang="en-US" altLang="zh-CN" sz="1050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7" name="文本框 56"/>
          <p:cNvSpPr txBox="1">
            <a:spLocks/>
          </p:cNvSpPr>
          <p:nvPr/>
        </p:nvSpPr>
        <p:spPr>
          <a:xfrm>
            <a:off x="2509055" y="4010497"/>
            <a:ext cx="1685925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500" dirty="0">
                <a:solidFill>
                  <a:schemeClr val="accent6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深度采访</a:t>
            </a:r>
          </a:p>
        </p:txBody>
      </p:sp>
      <p:sp>
        <p:nvSpPr>
          <p:cNvPr id="58" name="文本框 57"/>
          <p:cNvSpPr txBox="1">
            <a:spLocks/>
          </p:cNvSpPr>
          <p:nvPr/>
        </p:nvSpPr>
        <p:spPr>
          <a:xfrm>
            <a:off x="824313" y="4351255"/>
            <a:ext cx="3370668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05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境内、外各地</a:t>
            </a:r>
          </a:p>
        </p:txBody>
      </p:sp>
      <p:pic>
        <p:nvPicPr>
          <p:cNvPr id="22" name="图片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03845" y="544379"/>
            <a:ext cx="816409" cy="608615"/>
          </a:xfrm>
          <a:prstGeom prst="rect">
            <a:avLst/>
          </a:prstGeom>
        </p:spPr>
      </p:pic>
      <p:pic>
        <p:nvPicPr>
          <p:cNvPr id="23" name="图片 2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743540" y="1907034"/>
            <a:ext cx="2072820" cy="20667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17040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artisticBlu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4048"/>
            <a:ext cx="9144000" cy="5162550"/>
          </a:xfrm>
          <a:prstGeom prst="rect">
            <a:avLst/>
          </a:prstGeom>
        </p:spPr>
      </p:pic>
      <p:sp>
        <p:nvSpPr>
          <p:cNvPr id="7" name="直角三角形 6"/>
          <p:cNvSpPr/>
          <p:nvPr/>
        </p:nvSpPr>
        <p:spPr>
          <a:xfrm flipV="1">
            <a:off x="1038" y="0"/>
            <a:ext cx="9142962" cy="5143096"/>
          </a:xfrm>
          <a:prstGeom prst="rtTriangle">
            <a:avLst/>
          </a:prstGeom>
          <a:solidFill>
            <a:srgbClr val="FCFB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975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2357296" y="352025"/>
            <a:ext cx="2137174" cy="619513"/>
            <a:chOff x="4088762" y="521084"/>
            <a:chExt cx="2849565" cy="826016"/>
          </a:xfrm>
        </p:grpSpPr>
        <p:sp>
          <p:nvSpPr>
            <p:cNvPr id="4" name="文本框 3"/>
            <p:cNvSpPr txBox="1"/>
            <p:nvPr/>
          </p:nvSpPr>
          <p:spPr>
            <a:xfrm>
              <a:off x="4088762" y="521084"/>
              <a:ext cx="2849565" cy="553995"/>
            </a:xfrm>
            <a:prstGeom prst="rect">
              <a:avLst/>
            </a:prstGeom>
            <a:noFill/>
            <a:effectLst>
              <a:glow>
                <a:schemeClr val="accent1">
                  <a:alpha val="40000"/>
                </a:schemeClr>
              </a:glow>
            </a:effectLst>
          </p:spPr>
          <p:txBody>
            <a:bodyPr wrap="square" rtlCol="0">
              <a:spAutoFit/>
            </a:bodyPr>
            <a:lstStyle/>
            <a:p>
              <a:r>
                <a:rPr lang="zh-CN" altLang="en-US" sz="2000" dirty="0" smtClean="0">
                  <a:solidFill>
                    <a:srgbClr val="A7745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出国策精品访谈</a:t>
              </a:r>
              <a:endParaRPr lang="zh-CN" altLang="en-US" sz="2000" dirty="0">
                <a:solidFill>
                  <a:srgbClr val="A7745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" name="矩形 4"/>
            <p:cNvSpPr/>
            <p:nvPr/>
          </p:nvSpPr>
          <p:spPr>
            <a:xfrm>
              <a:off x="4088762" y="1008549"/>
              <a:ext cx="2607980" cy="33855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05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360°</a:t>
              </a:r>
              <a:r>
                <a:rPr lang="zh-CN" altLang="en-US" sz="105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全方位涵盖热门出国话题</a:t>
              </a:r>
            </a:p>
          </p:txBody>
        </p:sp>
      </p:grpSp>
      <p:sp useBgFill="1">
        <p:nvSpPr>
          <p:cNvPr id="12" name="椭圆 11"/>
          <p:cNvSpPr/>
          <p:nvPr/>
        </p:nvSpPr>
        <p:spPr>
          <a:xfrm>
            <a:off x="6159971" y="799384"/>
            <a:ext cx="1047750" cy="104775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975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 useBgFill="1">
        <p:nvSpPr>
          <p:cNvPr id="14" name="椭圆 13"/>
          <p:cNvSpPr/>
          <p:nvPr/>
        </p:nvSpPr>
        <p:spPr>
          <a:xfrm>
            <a:off x="3098342" y="2541511"/>
            <a:ext cx="1047750" cy="104775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975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 useBgFill="1">
        <p:nvSpPr>
          <p:cNvPr id="16" name="椭圆 15"/>
          <p:cNvSpPr/>
          <p:nvPr/>
        </p:nvSpPr>
        <p:spPr>
          <a:xfrm>
            <a:off x="4742595" y="1621167"/>
            <a:ext cx="1047750" cy="104775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975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5" name="组合 44"/>
          <p:cNvGrpSpPr/>
          <p:nvPr/>
        </p:nvGrpSpPr>
        <p:grpSpPr>
          <a:xfrm>
            <a:off x="3116371" y="3689187"/>
            <a:ext cx="2827230" cy="1030820"/>
            <a:chOff x="2374901" y="1942910"/>
            <a:chExt cx="3769639" cy="1374426"/>
          </a:xfrm>
        </p:grpSpPr>
        <p:sp>
          <p:nvSpPr>
            <p:cNvPr id="46" name="文本框 45"/>
            <p:cNvSpPr txBox="1">
              <a:spLocks/>
            </p:cNvSpPr>
            <p:nvPr/>
          </p:nvSpPr>
          <p:spPr>
            <a:xfrm>
              <a:off x="2394406" y="2332451"/>
              <a:ext cx="3750134" cy="9848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05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上海东方之星当家</a:t>
              </a:r>
              <a:r>
                <a:rPr lang="zh-CN" altLang="en-US" sz="105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主持人</a:t>
              </a:r>
              <a:endParaRPr lang="en-US" altLang="zh-CN" sz="105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05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沪</a:t>
              </a:r>
              <a:r>
                <a:rPr lang="zh-CN" altLang="en-US" sz="105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上著名双语</a:t>
              </a:r>
              <a:r>
                <a:rPr lang="zh-CN" altLang="en-US" sz="105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主持人</a:t>
              </a:r>
              <a:endParaRPr lang="en-US" altLang="zh-CN" sz="105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05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主持</a:t>
              </a:r>
              <a:r>
                <a:rPr lang="en-US" altLang="zh-CN" sz="105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《</a:t>
              </a:r>
              <a:r>
                <a:rPr lang="zh-CN" altLang="en-US" sz="105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潮起潮落</a:t>
              </a:r>
              <a:r>
                <a:rPr lang="en-US" altLang="zh-CN" sz="105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》《</a:t>
              </a:r>
              <a:r>
                <a:rPr lang="zh-CN" altLang="en-US" sz="105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星旅途</a:t>
              </a:r>
              <a:r>
                <a:rPr lang="en-US" altLang="zh-CN" sz="105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》《</a:t>
              </a:r>
              <a:r>
                <a:rPr lang="zh-CN" altLang="en-US" sz="105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智车达人</a:t>
              </a:r>
              <a:r>
                <a:rPr lang="en-US" altLang="zh-CN" sz="105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》《</a:t>
              </a:r>
              <a:r>
                <a:rPr lang="zh-CN" altLang="en-US" sz="105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此地有赢</a:t>
              </a:r>
              <a:r>
                <a:rPr lang="en-US" altLang="zh-CN" sz="105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》</a:t>
              </a:r>
              <a:r>
                <a:rPr lang="zh-CN" altLang="en-US" sz="105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等</a:t>
              </a: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2374901" y="1942910"/>
              <a:ext cx="252087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prstClr val="white">
                      <a:lumMod val="85000"/>
                    </a:prstClr>
                  </a:solidFill>
                  <a:effectLst>
                    <a:glow>
                      <a:prstClr val="white"/>
                    </a:glo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当家明星</a:t>
              </a:r>
              <a:r>
                <a:rPr lang="zh-CN" altLang="en-US" sz="1200" dirty="0" smtClean="0">
                  <a:solidFill>
                    <a:prstClr val="white">
                      <a:lumMod val="85000"/>
                    </a:prstClr>
                  </a:solidFill>
                  <a:effectLst>
                    <a:glow>
                      <a:prstClr val="white"/>
                    </a:glo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主持人刘晔</a:t>
              </a:r>
              <a:endParaRPr lang="zh-CN" altLang="en-US" sz="1200" dirty="0">
                <a:solidFill>
                  <a:prstClr val="white">
                    <a:lumMod val="85000"/>
                  </a:prstClr>
                </a:solidFill>
                <a:effectLst>
                  <a:glow>
                    <a:prstClr val="white"/>
                  </a:glo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6129428" y="2108681"/>
            <a:ext cx="3014571" cy="2842599"/>
            <a:chOff x="2302324" y="1928395"/>
            <a:chExt cx="4019428" cy="3790134"/>
          </a:xfrm>
        </p:grpSpPr>
        <p:sp>
          <p:nvSpPr>
            <p:cNvPr id="49" name="文本框 48"/>
            <p:cNvSpPr txBox="1">
              <a:spLocks/>
            </p:cNvSpPr>
            <p:nvPr/>
          </p:nvSpPr>
          <p:spPr>
            <a:xfrm>
              <a:off x="2350861" y="2579208"/>
              <a:ext cx="3970891" cy="31393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05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1000</a:t>
              </a:r>
              <a:r>
                <a:rPr lang="zh-CN" altLang="en-US" sz="105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万人</a:t>
              </a:r>
              <a:endParaRPr lang="en-US" altLang="zh-CN" sz="105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05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南京电视台</a:t>
              </a:r>
              <a:r>
                <a:rPr lang="zh-CN" altLang="en-US" sz="105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生活频道</a:t>
              </a:r>
              <a:r>
                <a:rPr lang="zh-CN" altLang="en-US" sz="105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，成为</a:t>
              </a:r>
              <a:r>
                <a:rPr lang="zh-CN" altLang="en-US" sz="105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当地明星</a:t>
              </a:r>
              <a:r>
                <a:rPr lang="zh-CN" altLang="en-US" sz="105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节目</a:t>
              </a:r>
              <a:endParaRPr lang="en-US" altLang="zh-CN" sz="105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endParaRPr lang="en-US" altLang="zh-CN" sz="105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en-US" altLang="zh-CN" sz="105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3500</a:t>
              </a:r>
              <a:r>
                <a:rPr lang="zh-CN" altLang="en-US" sz="105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万人</a:t>
              </a:r>
              <a:endParaRPr lang="en-US" altLang="zh-CN" sz="105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05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重庆电视台</a:t>
              </a:r>
              <a:r>
                <a:rPr lang="zh-CN" altLang="en-US" sz="105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科教频道</a:t>
              </a:r>
              <a:r>
                <a:rPr lang="zh-CN" altLang="en-US" sz="105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创下主</a:t>
              </a:r>
              <a:r>
                <a:rPr lang="zh-CN" altLang="en-US" sz="105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城收视率</a:t>
              </a:r>
              <a:r>
                <a:rPr lang="en-US" altLang="zh-CN" sz="105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1.6</a:t>
              </a:r>
              <a:r>
                <a:rPr lang="zh-CN" altLang="en-US" sz="105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的收视率</a:t>
              </a:r>
              <a:r>
                <a:rPr lang="zh-CN" altLang="en-US" sz="105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新高</a:t>
              </a:r>
              <a:endParaRPr lang="en-US" altLang="zh-CN" sz="105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endParaRPr lang="en-US" altLang="zh-CN" sz="105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en-US" altLang="zh-CN" sz="105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2500</a:t>
              </a:r>
              <a:r>
                <a:rPr lang="zh-CN" altLang="en-US" sz="105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万人</a:t>
              </a:r>
              <a:endParaRPr lang="en-US" altLang="zh-CN" sz="105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05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上海</a:t>
              </a:r>
              <a:r>
                <a:rPr lang="zh-CN" altLang="en-US" sz="105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电视台第一财经频道</a:t>
              </a:r>
              <a:r>
                <a:rPr lang="en-US" altLang="zh-CN" sz="105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5</a:t>
              </a:r>
              <a:r>
                <a:rPr lang="zh-CN" altLang="en-US" sz="105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次，拿下</a:t>
              </a:r>
              <a:r>
                <a:rPr lang="zh-CN" altLang="en-US" sz="105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频道收视当日</a:t>
              </a:r>
              <a:r>
                <a:rPr lang="zh-CN" altLang="en-US" sz="105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冠军</a:t>
              </a:r>
              <a:endParaRPr lang="en-US" altLang="zh-CN" sz="105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endParaRPr lang="en-US" altLang="zh-CN" sz="105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en-US" altLang="zh-CN" sz="105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2000</a:t>
              </a:r>
              <a:r>
                <a:rPr lang="zh-CN" altLang="en-US" sz="105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万人</a:t>
              </a:r>
              <a:endParaRPr lang="en-US" altLang="zh-CN" sz="105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05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武汉电视台新闻综合频道</a:t>
              </a:r>
              <a:r>
                <a:rPr lang="zh-CN" altLang="en-US" sz="105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，收视率</a:t>
              </a:r>
              <a:r>
                <a:rPr lang="zh-CN" altLang="en-US" sz="105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屡创当地</a:t>
              </a:r>
              <a:r>
                <a:rPr lang="zh-CN" altLang="en-US" sz="105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新高</a:t>
              </a:r>
              <a:endParaRPr lang="zh-CN" altLang="en-US" sz="105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0" name="文本框 49"/>
            <p:cNvSpPr txBox="1"/>
            <p:nvPr/>
          </p:nvSpPr>
          <p:spPr>
            <a:xfrm>
              <a:off x="2302324" y="1928395"/>
              <a:ext cx="3946855" cy="615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prstClr val="white">
                      <a:lumMod val="85000"/>
                    </a:prstClr>
                  </a:solidFill>
                  <a:effectLst>
                    <a:glow>
                      <a:prstClr val="white"/>
                    </a:glo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出国策栏目</a:t>
              </a:r>
              <a:r>
                <a:rPr lang="zh-CN" altLang="en-US" sz="1200" dirty="0">
                  <a:solidFill>
                    <a:prstClr val="white">
                      <a:lumMod val="85000"/>
                    </a:prstClr>
                  </a:solidFill>
                  <a:effectLst>
                    <a:glow>
                      <a:prstClr val="white"/>
                    </a:glo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与各地</a:t>
              </a:r>
              <a:r>
                <a:rPr lang="zh-CN" altLang="en-US" sz="1200" dirty="0" smtClean="0">
                  <a:solidFill>
                    <a:prstClr val="white">
                      <a:lumMod val="85000"/>
                    </a:prstClr>
                  </a:solidFill>
                  <a:effectLst>
                    <a:glow>
                      <a:prstClr val="white"/>
                    </a:glo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电视台</a:t>
              </a:r>
              <a:r>
                <a:rPr lang="zh-CN" altLang="en-US" sz="1200" dirty="0">
                  <a:solidFill>
                    <a:prstClr val="white">
                      <a:lumMod val="85000"/>
                    </a:prstClr>
                  </a:solidFill>
                  <a:effectLst>
                    <a:glow>
                      <a:prstClr val="white"/>
                    </a:glo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共赢</a:t>
              </a:r>
              <a:r>
                <a:rPr lang="zh-CN" altLang="en-US" sz="1200" dirty="0" smtClean="0">
                  <a:solidFill>
                    <a:prstClr val="white">
                      <a:lumMod val="85000"/>
                    </a:prstClr>
                  </a:solidFill>
                  <a:effectLst>
                    <a:glow>
                      <a:prstClr val="white"/>
                    </a:glo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合作，深受喜爱</a:t>
              </a:r>
              <a:endParaRPr lang="zh-CN" altLang="en-US" sz="1200" dirty="0">
                <a:solidFill>
                  <a:prstClr val="white">
                    <a:lumMod val="85000"/>
                  </a:prstClr>
                </a:solidFill>
                <a:effectLst>
                  <a:glow>
                    <a:prstClr val="white"/>
                  </a:glo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2" name="文本框 51"/>
          <p:cNvSpPr txBox="1">
            <a:spLocks/>
          </p:cNvSpPr>
          <p:nvPr/>
        </p:nvSpPr>
        <p:spPr>
          <a:xfrm>
            <a:off x="315681" y="2820686"/>
            <a:ext cx="1985369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05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六大板块 全面铺开 深度讨论 海外移民 海外房产 出国留学 境外旅游 趣味游学 课程培训</a:t>
            </a:r>
          </a:p>
        </p:txBody>
      </p:sp>
      <p:sp>
        <p:nvSpPr>
          <p:cNvPr id="53" name="文本框 52"/>
          <p:cNvSpPr txBox="1"/>
          <p:nvPr/>
        </p:nvSpPr>
        <p:spPr>
          <a:xfrm>
            <a:off x="1314996" y="2556659"/>
            <a:ext cx="99421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200" dirty="0" smtClean="0">
                <a:solidFill>
                  <a:srgbClr val="A77452"/>
                </a:solidFill>
                <a:effectLst>
                  <a:glow>
                    <a:prstClr val="white"/>
                  </a:glo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最</a:t>
            </a:r>
            <a:r>
              <a:rPr lang="en-US" altLang="zh-CN" sz="1200" dirty="0" smtClean="0">
                <a:solidFill>
                  <a:srgbClr val="A77452"/>
                </a:solidFill>
                <a:effectLst>
                  <a:glow>
                    <a:prstClr val="white"/>
                  </a:glo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in</a:t>
            </a:r>
            <a:r>
              <a:rPr lang="zh-CN" altLang="en-US" sz="1200" dirty="0" smtClean="0">
                <a:solidFill>
                  <a:srgbClr val="A77452"/>
                </a:solidFill>
                <a:effectLst>
                  <a:glow>
                    <a:prstClr val="white"/>
                  </a:glo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话题</a:t>
            </a:r>
            <a:endParaRPr lang="en-US" altLang="zh-CN" sz="1200" dirty="0">
              <a:solidFill>
                <a:srgbClr val="A77452"/>
              </a:solidFill>
              <a:effectLst>
                <a:glow>
                  <a:prstClr val="white"/>
                </a:glo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5" name="文本框 54"/>
          <p:cNvSpPr txBox="1">
            <a:spLocks/>
          </p:cNvSpPr>
          <p:nvPr/>
        </p:nvSpPr>
        <p:spPr>
          <a:xfrm>
            <a:off x="1899746" y="1512707"/>
            <a:ext cx="288379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05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中国首档聚焦国际</a:t>
            </a:r>
            <a:r>
              <a:rPr lang="zh-CN" altLang="en-US" sz="105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教育、投资移民、海外</a:t>
            </a:r>
            <a:r>
              <a:rPr lang="zh-CN" altLang="en-US" sz="105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旅行的</a:t>
            </a:r>
            <a:r>
              <a:rPr lang="zh-CN" altLang="en-US" sz="105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权威策略电视节目</a:t>
            </a:r>
          </a:p>
        </p:txBody>
      </p:sp>
      <p:sp>
        <p:nvSpPr>
          <p:cNvPr id="56" name="文本框 55"/>
          <p:cNvSpPr txBox="1"/>
          <p:nvPr/>
        </p:nvSpPr>
        <p:spPr>
          <a:xfrm>
            <a:off x="1837879" y="1184542"/>
            <a:ext cx="29456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800" b="1" dirty="0" smtClean="0">
                <a:solidFill>
                  <a:srgbClr val="A77452"/>
                </a:solidFill>
                <a:effectLst>
                  <a:glow>
                    <a:prstClr val="white"/>
                  </a:glo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移民、投资、留学、旅行</a:t>
            </a:r>
            <a:endParaRPr lang="en-US" altLang="zh-CN" sz="1800" b="1" dirty="0">
              <a:solidFill>
                <a:srgbClr val="A77452"/>
              </a:solidFill>
              <a:effectLst>
                <a:glow>
                  <a:prstClr val="white"/>
                </a:glo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 useBgFill="1">
        <p:nvSpPr>
          <p:cNvPr id="9" name="椭圆 8"/>
          <p:cNvSpPr/>
          <p:nvPr/>
        </p:nvSpPr>
        <p:spPr>
          <a:xfrm>
            <a:off x="1522199" y="3392416"/>
            <a:ext cx="1047750" cy="104775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975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6" name="图片 3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253282" y="886224"/>
            <a:ext cx="874070" cy="874070"/>
          </a:xfrm>
          <a:prstGeom prst="rect">
            <a:avLst/>
          </a:prstGeom>
        </p:spPr>
      </p:pic>
      <p:pic>
        <p:nvPicPr>
          <p:cNvPr id="43" name="图片 4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176422" y="2585903"/>
            <a:ext cx="895509" cy="895509"/>
          </a:xfrm>
          <a:prstGeom prst="rect">
            <a:avLst/>
          </a:prstGeom>
        </p:spPr>
      </p:pic>
      <p:pic>
        <p:nvPicPr>
          <p:cNvPr id="44" name="图片 4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45409" y="1699188"/>
            <a:ext cx="861474" cy="861474"/>
          </a:xfrm>
          <a:prstGeom prst="rect">
            <a:avLst/>
          </a:prstGeom>
        </p:spPr>
      </p:pic>
      <p:pic>
        <p:nvPicPr>
          <p:cNvPr id="57" name="图片 5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98662" y="3448754"/>
            <a:ext cx="894046" cy="894046"/>
          </a:xfrm>
          <a:prstGeom prst="rect">
            <a:avLst/>
          </a:prstGeom>
        </p:spPr>
      </p:pic>
      <p:sp>
        <p:nvSpPr>
          <p:cNvPr id="59" name="文本框 66"/>
          <p:cNvSpPr txBox="1">
            <a:spLocks noChangeArrowheads="1"/>
          </p:cNvSpPr>
          <p:nvPr/>
        </p:nvSpPr>
        <p:spPr bwMode="auto">
          <a:xfrm>
            <a:off x="221233" y="307839"/>
            <a:ext cx="223651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4000" b="1" dirty="0">
                <a:solidFill>
                  <a:srgbClr val="A7745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节目</a:t>
            </a:r>
            <a:r>
              <a:rPr lang="zh-CN" altLang="en-US" sz="4000" b="1" dirty="0" smtClean="0">
                <a:solidFill>
                  <a:srgbClr val="A7745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形态</a:t>
            </a:r>
            <a:endParaRPr lang="zh-CN" altLang="en-US" sz="4000" b="1" dirty="0">
              <a:solidFill>
                <a:srgbClr val="A77452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75797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122383" y="1098125"/>
            <a:ext cx="5214588" cy="2581246"/>
            <a:chOff x="2122383" y="1098125"/>
            <a:chExt cx="5214588" cy="2581246"/>
          </a:xfrm>
        </p:grpSpPr>
        <p:pic>
          <p:nvPicPr>
            <p:cNvPr id="3" name="Picture 4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t="4479" b="43253"/>
            <a:stretch/>
          </p:blipFill>
          <p:spPr bwMode="auto">
            <a:xfrm>
              <a:off x="2122383" y="2133597"/>
              <a:ext cx="1419840" cy="102325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" name="Picture 5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t="3614" b="32236"/>
            <a:stretch/>
          </p:blipFill>
          <p:spPr bwMode="auto">
            <a:xfrm>
              <a:off x="3612339" y="2133601"/>
              <a:ext cx="1753616" cy="154577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" name="Picture 1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3640" r="5091"/>
            <a:stretch/>
          </p:blipFill>
          <p:spPr bwMode="auto">
            <a:xfrm>
              <a:off x="5453742" y="1098125"/>
              <a:ext cx="1883229" cy="137814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6" name="Picture 14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t="6904" b="4105"/>
            <a:stretch/>
          </p:blipFill>
          <p:spPr bwMode="auto">
            <a:xfrm>
              <a:off x="5485290" y="2569029"/>
              <a:ext cx="1850926" cy="109945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1977" t="7941" r="24093" b="12653"/>
          <a:stretch/>
        </p:blipFill>
        <p:spPr>
          <a:xfrm>
            <a:off x="2119069" y="3218545"/>
            <a:ext cx="1423154" cy="1397000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-1724" y="2133597"/>
            <a:ext cx="2046902" cy="2514600"/>
          </a:xfrm>
          <a:prstGeom prst="rect">
            <a:avLst/>
          </a:prstGeom>
          <a:solidFill>
            <a:srgbClr val="7F7F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9" name="图表 8"/>
          <p:cNvGraphicFramePr/>
          <p:nvPr>
            <p:extLst/>
          </p:nvPr>
        </p:nvGraphicFramePr>
        <p:xfrm>
          <a:off x="28310" y="2476265"/>
          <a:ext cx="2119506" cy="21630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10" name="文本框 9"/>
          <p:cNvSpPr txBox="1"/>
          <p:nvPr/>
        </p:nvSpPr>
        <p:spPr>
          <a:xfrm>
            <a:off x="-3811" y="2177732"/>
            <a:ext cx="2090637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5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2015《</a:t>
            </a:r>
            <a:r>
              <a:rPr lang="zh-CN" altLang="en-US" sz="105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出国策</a:t>
            </a:r>
            <a:r>
              <a:rPr lang="en-US" altLang="zh-CN" sz="105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》1-5</a:t>
            </a:r>
            <a:r>
              <a:rPr lang="zh-CN" altLang="en-US" sz="105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月份收视率</a:t>
            </a:r>
            <a:endParaRPr lang="zh-CN" altLang="en-US" sz="105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7456714" y="1086480"/>
            <a:ext cx="1676400" cy="2592891"/>
          </a:xfrm>
          <a:prstGeom prst="rect">
            <a:avLst/>
          </a:prstGeom>
          <a:solidFill>
            <a:srgbClr val="7F7F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12" name="图表 11"/>
          <p:cNvGraphicFramePr/>
          <p:nvPr>
            <p:extLst/>
          </p:nvPr>
        </p:nvGraphicFramePr>
        <p:xfrm>
          <a:off x="7455550" y="1514687"/>
          <a:ext cx="1688449" cy="21290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sp>
        <p:nvSpPr>
          <p:cNvPr id="13" name="文本框 12"/>
          <p:cNvSpPr txBox="1"/>
          <p:nvPr/>
        </p:nvSpPr>
        <p:spPr>
          <a:xfrm>
            <a:off x="7435644" y="1139906"/>
            <a:ext cx="1665841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5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105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出国策</a:t>
            </a:r>
            <a:r>
              <a:rPr lang="en-US" altLang="zh-CN" sz="105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r>
              <a:rPr lang="zh-CN" altLang="en-US" sz="105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栏目受众调查</a:t>
            </a:r>
            <a:endParaRPr lang="zh-CN" altLang="en-US" sz="105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5475972" y="4397839"/>
            <a:ext cx="3451081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800"/>
              </a:lnSpc>
            </a:pPr>
            <a:r>
              <a:rPr lang="zh-CN" altLang="en-US" sz="1200" dirty="0">
                <a:solidFill>
                  <a:srgbClr val="59595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王牌资深</a:t>
            </a:r>
            <a:r>
              <a:rPr lang="zh-CN" altLang="en-US" sz="1200" dirty="0" smtClean="0">
                <a:solidFill>
                  <a:srgbClr val="59595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媒体人</a:t>
            </a:r>
            <a:endParaRPr lang="zh-CN" altLang="en-US" sz="1200" dirty="0">
              <a:solidFill>
                <a:srgbClr val="59595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5442157" y="3763039"/>
            <a:ext cx="35610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800" dirty="0" smtClean="0">
                <a:solidFill>
                  <a:srgbClr val="71975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出国策栏目</a:t>
            </a:r>
            <a:r>
              <a:rPr lang="zh-CN" altLang="en-US" sz="1800" dirty="0">
                <a:solidFill>
                  <a:srgbClr val="71975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拥有最专业、最权威的脑库智囊团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762000" y="1512809"/>
            <a:ext cx="465444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ts val="1800"/>
              </a:lnSpc>
            </a:pPr>
            <a:r>
              <a:rPr lang="en-US" altLang="zh-CN" sz="1200" dirty="0">
                <a:solidFill>
                  <a:srgbClr val="59595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50</a:t>
            </a:r>
            <a:r>
              <a:rPr lang="zh-CN" altLang="en-US" sz="1200" dirty="0">
                <a:solidFill>
                  <a:srgbClr val="59595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多名意见领袖涵盖各个出国行业，体验并传递最新鲜的话题，输出最实用的信息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86721" y="1109011"/>
            <a:ext cx="53010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800" dirty="0">
                <a:solidFill>
                  <a:srgbClr val="71975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1800" dirty="0">
                <a:solidFill>
                  <a:srgbClr val="71975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出国策</a:t>
            </a:r>
            <a:r>
              <a:rPr lang="en-US" altLang="zh-CN" sz="1800" dirty="0">
                <a:solidFill>
                  <a:srgbClr val="71975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r>
              <a:rPr lang="zh-CN" altLang="en-US" sz="1800" dirty="0">
                <a:solidFill>
                  <a:srgbClr val="71975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栏目嘉宾拥有丰富专业的嘉宾团队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472399" y="393412"/>
            <a:ext cx="68638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800" b="1" dirty="0">
                <a:solidFill>
                  <a:srgbClr val="71975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史上最引人注目</a:t>
            </a:r>
            <a:r>
              <a:rPr lang="zh-CN" altLang="en-US" sz="1800" b="1" dirty="0" smtClean="0">
                <a:solidFill>
                  <a:srgbClr val="71975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的国际</a:t>
            </a:r>
            <a:r>
              <a:rPr lang="zh-CN" altLang="en-US" sz="1800" b="1" dirty="0">
                <a:solidFill>
                  <a:srgbClr val="71975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教育、移民投资、海外</a:t>
            </a:r>
            <a:r>
              <a:rPr lang="zh-CN" altLang="en-US" sz="1800" b="1" dirty="0" smtClean="0">
                <a:solidFill>
                  <a:srgbClr val="71975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旅行电视</a:t>
            </a:r>
            <a:r>
              <a:rPr lang="zh-CN" altLang="en-US" sz="1800" b="1" dirty="0">
                <a:solidFill>
                  <a:srgbClr val="71975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访谈节目</a:t>
            </a:r>
          </a:p>
        </p:txBody>
      </p:sp>
      <p:sp>
        <p:nvSpPr>
          <p:cNvPr id="19" name="矩形 18"/>
          <p:cNvSpPr/>
          <p:nvPr/>
        </p:nvSpPr>
        <p:spPr>
          <a:xfrm>
            <a:off x="3618586" y="3746166"/>
            <a:ext cx="1747369" cy="869380"/>
          </a:xfrm>
          <a:prstGeom prst="rect">
            <a:avLst/>
          </a:prstGeom>
          <a:solidFill>
            <a:schemeClr val="tx1">
              <a:lumMod val="85000"/>
              <a:lumOff val="15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3576038" y="3980801"/>
            <a:ext cx="18116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800" b="1" dirty="0" smtClean="0">
                <a:solidFill>
                  <a:prstClr val="white">
                    <a:lumMod val="95000"/>
                  </a:prst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权威 公正 专业</a:t>
            </a:r>
            <a:endParaRPr lang="zh-CN" altLang="en-US" sz="1800" b="1" dirty="0">
              <a:solidFill>
                <a:prstClr val="white">
                  <a:lumMod val="95000"/>
                </a:prstClr>
              </a:solidFill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65031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80297" y="439945"/>
            <a:ext cx="6363209" cy="707888"/>
            <a:chOff x="542099" y="710276"/>
            <a:chExt cx="8484318" cy="943848"/>
          </a:xfrm>
        </p:grpSpPr>
        <p:sp>
          <p:nvSpPr>
            <p:cNvPr id="3" name="文本框 2"/>
            <p:cNvSpPr txBox="1"/>
            <p:nvPr/>
          </p:nvSpPr>
          <p:spPr>
            <a:xfrm>
              <a:off x="542099" y="710276"/>
              <a:ext cx="4476044" cy="9438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000" b="1" dirty="0" smtClean="0">
                  <a:solidFill>
                    <a:srgbClr val="71975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全媒体推广</a:t>
              </a:r>
              <a:endParaRPr lang="zh-CN" altLang="en-US" sz="4000" b="1" dirty="0">
                <a:solidFill>
                  <a:srgbClr val="719757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4042927" y="783510"/>
              <a:ext cx="4983490" cy="553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100" dirty="0">
                  <a:solidFill>
                    <a:srgbClr val="71975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合力推送，增加栏目的曝光度</a:t>
              </a:r>
            </a:p>
          </p:txBody>
        </p:sp>
        <p:sp>
          <p:nvSpPr>
            <p:cNvPr id="5" name="矩形 4"/>
            <p:cNvSpPr/>
            <p:nvPr/>
          </p:nvSpPr>
          <p:spPr>
            <a:xfrm>
              <a:off x="4055626" y="1254725"/>
              <a:ext cx="964371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050" dirty="0" smtClean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多屏互动</a:t>
              </a:r>
              <a:endParaRPr lang="zh-CN" altLang="en-US" sz="105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6" name="椭圆 5"/>
          <p:cNvSpPr/>
          <p:nvPr/>
        </p:nvSpPr>
        <p:spPr>
          <a:xfrm>
            <a:off x="1419375" y="1525288"/>
            <a:ext cx="1331420" cy="1331420"/>
          </a:xfrm>
          <a:prstGeom prst="ellipse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975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3077616" y="1525288"/>
            <a:ext cx="1331420" cy="1331420"/>
          </a:xfrm>
          <a:prstGeom prst="ellipse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975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4735857" y="1525288"/>
            <a:ext cx="1331420" cy="1331420"/>
          </a:xfrm>
          <a:prstGeom prst="ellipse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975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6394098" y="1525288"/>
            <a:ext cx="1331420" cy="1331420"/>
          </a:xfrm>
          <a:prstGeom prst="ellipse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975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9"/>
          <p:cNvSpPr txBox="1">
            <a:spLocks/>
          </p:cNvSpPr>
          <p:nvPr/>
        </p:nvSpPr>
        <p:spPr>
          <a:xfrm>
            <a:off x="3215608" y="3505264"/>
            <a:ext cx="1582523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14313" indent="-214313">
              <a:lnSpc>
                <a:spcPts val="1800"/>
              </a:lnSpc>
              <a:buFont typeface="Arial" panose="020B0604020202020204" pitchFamily="34" charset="0"/>
              <a:buChar char="•"/>
            </a:pPr>
            <a:r>
              <a:rPr lang="zh-CN" altLang="en-US" sz="9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节目预告</a:t>
            </a:r>
            <a:endParaRPr lang="en-US" altLang="zh-CN" sz="900" dirty="0" smtClean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14313" indent="-214313">
              <a:lnSpc>
                <a:spcPts val="1800"/>
              </a:lnSpc>
              <a:buFont typeface="Arial" panose="020B0604020202020204" pitchFamily="34" charset="0"/>
              <a:buChar char="•"/>
            </a:pPr>
            <a:r>
              <a:rPr lang="zh-CN" altLang="en-US" sz="9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软</a:t>
            </a:r>
            <a:r>
              <a:rPr lang="zh-CN" altLang="en-US" sz="9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文资讯</a:t>
            </a:r>
            <a:endParaRPr lang="en-US" altLang="zh-CN" sz="900" dirty="0" smtClean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14313" indent="-214313">
              <a:lnSpc>
                <a:spcPts val="1800"/>
              </a:lnSpc>
              <a:buFont typeface="Arial" panose="020B0604020202020204" pitchFamily="34" charset="0"/>
              <a:buChar char="•"/>
            </a:pPr>
            <a:r>
              <a:rPr lang="zh-CN" altLang="en-US" sz="9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网友互动</a:t>
            </a:r>
            <a:endParaRPr lang="zh-CN" altLang="en-US" sz="900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1606153" y="3112848"/>
            <a:ext cx="923925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100" b="1" spc="75" dirty="0" smtClean="0">
                <a:solidFill>
                  <a:srgbClr val="71975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微信</a:t>
            </a:r>
            <a:endParaRPr lang="zh-CN" altLang="en-US" sz="2100" b="1" spc="75" dirty="0">
              <a:solidFill>
                <a:srgbClr val="71975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3278419" y="3112848"/>
            <a:ext cx="923925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100" b="1" spc="75" dirty="0" smtClean="0">
                <a:solidFill>
                  <a:srgbClr val="71975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微博</a:t>
            </a:r>
            <a:endParaRPr lang="zh-CN" altLang="en-US" sz="2100" b="1" spc="75" dirty="0">
              <a:solidFill>
                <a:srgbClr val="71975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4896255" y="3112848"/>
            <a:ext cx="1033083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100" b="1" spc="75" dirty="0" smtClean="0">
                <a:solidFill>
                  <a:srgbClr val="71975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互联网</a:t>
            </a:r>
            <a:endParaRPr lang="zh-CN" altLang="en-US" sz="2100" b="1" spc="75" dirty="0">
              <a:solidFill>
                <a:srgbClr val="71975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6427002" y="3112848"/>
            <a:ext cx="129096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100" b="1" spc="75" dirty="0" smtClean="0">
                <a:solidFill>
                  <a:srgbClr val="71975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视频讲座</a:t>
            </a:r>
            <a:endParaRPr lang="zh-CN" altLang="en-US" sz="2100" b="1" spc="75" dirty="0">
              <a:solidFill>
                <a:srgbClr val="71975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文本框 22"/>
          <p:cNvSpPr txBox="1">
            <a:spLocks/>
          </p:cNvSpPr>
          <p:nvPr/>
        </p:nvSpPr>
        <p:spPr>
          <a:xfrm>
            <a:off x="1240972" y="3505264"/>
            <a:ext cx="162197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800"/>
              </a:lnSpc>
            </a:pPr>
            <a:r>
              <a:rPr lang="en-US" altLang="zh-CN" sz="9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10000</a:t>
            </a:r>
            <a:r>
              <a:rPr lang="en-US" altLang="zh-CN" sz="9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+</a:t>
            </a:r>
            <a:r>
              <a:rPr lang="zh-CN" altLang="en-US" sz="9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粉丝</a:t>
            </a:r>
            <a:r>
              <a:rPr lang="zh-CN" altLang="en-US" sz="9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数</a:t>
            </a:r>
            <a:endParaRPr lang="en-US" altLang="zh-CN" sz="900" dirty="0" smtClean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14313" indent="-214313">
              <a:lnSpc>
                <a:spcPts val="1800"/>
              </a:lnSpc>
              <a:buFont typeface="Arial" panose="020B0604020202020204" pitchFamily="34" charset="0"/>
              <a:buChar char="•"/>
            </a:pPr>
            <a:r>
              <a:rPr lang="zh-CN" altLang="en-US" sz="9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集合出国意向精准人群</a:t>
            </a:r>
          </a:p>
          <a:p>
            <a:pPr marL="214313" indent="-214313">
              <a:lnSpc>
                <a:spcPts val="1800"/>
              </a:lnSpc>
              <a:buFont typeface="Arial" panose="020B0604020202020204" pitchFamily="34" charset="0"/>
              <a:buChar char="•"/>
            </a:pPr>
            <a:r>
              <a:rPr lang="zh-CN" altLang="en-US" sz="9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微信消息推送精美软文</a:t>
            </a:r>
          </a:p>
          <a:p>
            <a:pPr marL="214313" indent="-214313">
              <a:lnSpc>
                <a:spcPts val="1800"/>
              </a:lnSpc>
              <a:buFont typeface="Arial" panose="020B0604020202020204" pitchFamily="34" charset="0"/>
              <a:buChar char="•"/>
            </a:pPr>
            <a:r>
              <a:rPr lang="zh-CN" altLang="en-US" sz="9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最具说服力的情感</a:t>
            </a:r>
            <a:r>
              <a:rPr lang="zh-CN" altLang="en-US" sz="9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教育</a:t>
            </a:r>
            <a:endParaRPr lang="zh-CN" altLang="en-US" sz="900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文本框 23"/>
          <p:cNvSpPr txBox="1">
            <a:spLocks/>
          </p:cNvSpPr>
          <p:nvPr/>
        </p:nvSpPr>
        <p:spPr>
          <a:xfrm>
            <a:off x="4623806" y="3505264"/>
            <a:ext cx="1582524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800"/>
              </a:lnSpc>
            </a:pPr>
            <a:r>
              <a:rPr lang="zh-CN" altLang="en-US" sz="9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腾讯、新浪、搜狐、网易等</a:t>
            </a:r>
            <a:r>
              <a:rPr lang="en-US" altLang="zh-CN" sz="9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30</a:t>
            </a:r>
            <a:r>
              <a:rPr lang="zh-CN" altLang="en-US" sz="9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多个大牌</a:t>
            </a:r>
            <a:r>
              <a:rPr lang="zh-CN" altLang="en-US" sz="9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门户网站，帮助合作</a:t>
            </a:r>
            <a:r>
              <a:rPr lang="zh-CN" altLang="en-US" sz="9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方全线铺开，丰富推广渠道、靶向</a:t>
            </a:r>
            <a:r>
              <a:rPr lang="zh-CN" altLang="en-US" sz="9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射击全面</a:t>
            </a:r>
            <a:r>
              <a:rPr lang="zh-CN" altLang="en-US" sz="9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覆盖所需要的受众。</a:t>
            </a:r>
          </a:p>
        </p:txBody>
      </p:sp>
      <p:sp>
        <p:nvSpPr>
          <p:cNvPr id="25" name="文本框 24"/>
          <p:cNvSpPr txBox="1">
            <a:spLocks/>
          </p:cNvSpPr>
          <p:nvPr/>
        </p:nvSpPr>
        <p:spPr>
          <a:xfrm>
            <a:off x="6349778" y="3505264"/>
            <a:ext cx="172933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800"/>
              </a:lnSpc>
            </a:pPr>
            <a:r>
              <a:rPr lang="zh-CN" altLang="en-US" sz="9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讲座</a:t>
            </a:r>
            <a:r>
              <a:rPr lang="en-US" altLang="zh-CN" sz="9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+</a:t>
            </a:r>
            <a:r>
              <a:rPr lang="zh-CN" altLang="en-US" sz="9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培训支持，联合开发当地市场，迅速增加案例</a:t>
            </a:r>
            <a:r>
              <a:rPr lang="zh-CN" altLang="en-US" sz="9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收益。</a:t>
            </a:r>
            <a:endParaRPr lang="zh-CN" altLang="en-US" sz="900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6" name="图片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04595" y="1836938"/>
            <a:ext cx="871572" cy="734532"/>
          </a:xfrm>
          <a:prstGeom prst="rect">
            <a:avLst/>
          </a:prstGeom>
        </p:spPr>
      </p:pic>
      <p:pic>
        <p:nvPicPr>
          <p:cNvPr id="27" name="图片 2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69457" y="1778108"/>
            <a:ext cx="871507" cy="771589"/>
          </a:xfrm>
          <a:prstGeom prst="rect">
            <a:avLst/>
          </a:prstGeom>
        </p:spPr>
      </p:pic>
      <p:pic>
        <p:nvPicPr>
          <p:cNvPr id="28" name="图片 2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46271" y="1802305"/>
            <a:ext cx="775409" cy="792025"/>
          </a:xfrm>
          <a:prstGeom prst="rect">
            <a:avLst/>
          </a:prstGeom>
        </p:spPr>
      </p:pic>
      <p:pic>
        <p:nvPicPr>
          <p:cNvPr id="29" name="图片 2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743506" y="1972645"/>
            <a:ext cx="682811" cy="487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862171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文本框 104"/>
          <p:cNvSpPr txBox="1">
            <a:spLocks/>
          </p:cNvSpPr>
          <p:nvPr/>
        </p:nvSpPr>
        <p:spPr>
          <a:xfrm>
            <a:off x="5218834" y="2616339"/>
            <a:ext cx="1563887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100" dirty="0">
                <a:solidFill>
                  <a:schemeClr val="accent6">
                    <a:lumMod val="7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服务人群</a:t>
            </a:r>
          </a:p>
        </p:txBody>
      </p:sp>
      <p:sp>
        <p:nvSpPr>
          <p:cNvPr id="106" name="文本框 105"/>
          <p:cNvSpPr txBox="1">
            <a:spLocks/>
          </p:cNvSpPr>
          <p:nvPr/>
        </p:nvSpPr>
        <p:spPr>
          <a:xfrm>
            <a:off x="5262393" y="3008370"/>
            <a:ext cx="31160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Microsoft YaHei UI Light" panose="020B0502040204020203" pitchFamily="34" charset="-122"/>
                <a:ea typeface="Microsoft YaHei UI Light" panose="020B0502040204020203" pitchFamily="34" charset="-122"/>
              </a:rPr>
              <a:t>中国高净值人群</a:t>
            </a:r>
          </a:p>
        </p:txBody>
      </p:sp>
      <p:sp>
        <p:nvSpPr>
          <p:cNvPr id="110" name="文本框 109"/>
          <p:cNvSpPr txBox="1">
            <a:spLocks/>
          </p:cNvSpPr>
          <p:nvPr/>
        </p:nvSpPr>
        <p:spPr>
          <a:xfrm>
            <a:off x="5218834" y="1479384"/>
            <a:ext cx="2640652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100" dirty="0">
                <a:solidFill>
                  <a:schemeClr val="accent6">
                    <a:lumMod val="7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专业  诚信  便捷</a:t>
            </a:r>
          </a:p>
        </p:txBody>
      </p:sp>
      <p:sp>
        <p:nvSpPr>
          <p:cNvPr id="111" name="文本框 110"/>
          <p:cNvSpPr txBox="1">
            <a:spLocks/>
          </p:cNvSpPr>
          <p:nvPr/>
        </p:nvSpPr>
        <p:spPr>
          <a:xfrm>
            <a:off x="5262393" y="1871415"/>
            <a:ext cx="31160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Microsoft YaHei UI Light" panose="020B0502040204020203" pitchFamily="34" charset="-122"/>
                <a:ea typeface="Microsoft YaHei UI Light" panose="020B0502040204020203" pitchFamily="34" charset="-122"/>
              </a:rPr>
              <a:t>中国首家一站式出国咨询服务平台</a:t>
            </a:r>
          </a:p>
        </p:txBody>
      </p:sp>
      <p:sp>
        <p:nvSpPr>
          <p:cNvPr id="113" name="文本框 112"/>
          <p:cNvSpPr txBox="1">
            <a:spLocks/>
          </p:cNvSpPr>
          <p:nvPr/>
        </p:nvSpPr>
        <p:spPr>
          <a:xfrm>
            <a:off x="5218834" y="3753295"/>
            <a:ext cx="377276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100" dirty="0">
                <a:solidFill>
                  <a:schemeClr val="accent6">
                    <a:lumMod val="7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甄选全球项目</a:t>
            </a:r>
            <a:r>
              <a:rPr lang="en-US" altLang="zh-CN" sz="2100" dirty="0">
                <a:solidFill>
                  <a:schemeClr val="accent6">
                    <a:lumMod val="7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&amp;</a:t>
            </a:r>
            <a:r>
              <a:rPr lang="zh-CN" altLang="en-US" sz="2100" dirty="0">
                <a:solidFill>
                  <a:schemeClr val="accent6">
                    <a:lumMod val="7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专业咨询</a:t>
            </a:r>
            <a:r>
              <a:rPr lang="zh-CN" altLang="en-US" sz="2100" dirty="0" smtClean="0">
                <a:solidFill>
                  <a:schemeClr val="accent6">
                    <a:lumMod val="7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顾问</a:t>
            </a:r>
            <a:endParaRPr lang="zh-CN" altLang="en-US" sz="2100" dirty="0">
              <a:solidFill>
                <a:schemeClr val="accent6">
                  <a:lumMod val="75000"/>
                </a:schemeClr>
              </a:solidFill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114" name="文本框 113"/>
          <p:cNvSpPr txBox="1">
            <a:spLocks/>
          </p:cNvSpPr>
          <p:nvPr/>
        </p:nvSpPr>
        <p:spPr>
          <a:xfrm>
            <a:off x="5262392" y="4145326"/>
            <a:ext cx="351149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Microsoft YaHei UI Light" panose="020B0502040204020203" pitchFamily="34" charset="-122"/>
                <a:ea typeface="Microsoft YaHei UI Light" panose="020B0502040204020203" pitchFamily="34" charset="-122"/>
              </a:rPr>
              <a:t>为您提供留学、移民</a:t>
            </a:r>
            <a:r>
              <a:rPr lang="zh-CN" altLang="en-US" sz="12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Microsoft YaHei UI Light" panose="020B0502040204020203" pitchFamily="34" charset="-122"/>
                <a:ea typeface="Microsoft YaHei UI Light" panose="020B0502040204020203" pitchFamily="34" charset="-122"/>
              </a:rPr>
              <a:t>、海外</a:t>
            </a: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Microsoft YaHei UI Light" panose="020B0502040204020203" pitchFamily="34" charset="-122"/>
                <a:ea typeface="Microsoft YaHei UI Light" panose="020B0502040204020203" pitchFamily="34" charset="-122"/>
              </a:rPr>
              <a:t>房产</a:t>
            </a:r>
            <a:r>
              <a:rPr lang="en-US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Microsoft YaHei UI Light" panose="020B0502040204020203" pitchFamily="34" charset="-122"/>
                <a:ea typeface="Microsoft YaHei UI Light" panose="020B0502040204020203" pitchFamily="34" charset="-122"/>
              </a:rPr>
              <a:t>&amp;</a:t>
            </a: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Microsoft YaHei UI Light" panose="020B0502040204020203" pitchFamily="34" charset="-122"/>
                <a:ea typeface="Microsoft YaHei UI Light" panose="020B0502040204020203" pitchFamily="34" charset="-122"/>
              </a:rPr>
              <a:t>投资等服务</a:t>
            </a:r>
          </a:p>
        </p:txBody>
      </p:sp>
      <p:pic>
        <p:nvPicPr>
          <p:cNvPr id="72" name="图片 7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66106" y="469462"/>
            <a:ext cx="3627876" cy="492061"/>
          </a:xfrm>
          <a:prstGeom prst="rect">
            <a:avLst/>
          </a:prstGeom>
        </p:spPr>
      </p:pic>
      <p:grpSp>
        <p:nvGrpSpPr>
          <p:cNvPr id="8" name="组合 7"/>
          <p:cNvGrpSpPr/>
          <p:nvPr/>
        </p:nvGrpSpPr>
        <p:grpSpPr>
          <a:xfrm>
            <a:off x="811676" y="1479384"/>
            <a:ext cx="3147953" cy="3147953"/>
            <a:chOff x="474220" y="1663858"/>
            <a:chExt cx="3147953" cy="3147953"/>
          </a:xfrm>
        </p:grpSpPr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1011786" y="2207520"/>
              <a:ext cx="2072820" cy="2060627"/>
            </a:xfrm>
            <a:prstGeom prst="rect">
              <a:avLst/>
            </a:prstGeom>
          </p:spPr>
        </p:pic>
        <p:sp>
          <p:nvSpPr>
            <p:cNvPr id="75" name="椭圆 74"/>
            <p:cNvSpPr/>
            <p:nvPr/>
          </p:nvSpPr>
          <p:spPr>
            <a:xfrm>
              <a:off x="474220" y="1663858"/>
              <a:ext cx="3147953" cy="3147953"/>
            </a:xfrm>
            <a:prstGeom prst="ellipse">
              <a:avLst/>
            </a:prstGeom>
            <a:noFill/>
            <a:ln w="19050">
              <a:solidFill>
                <a:schemeClr val="bg1">
                  <a:lumMod val="7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975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7" name="组合 76"/>
          <p:cNvGrpSpPr/>
          <p:nvPr/>
        </p:nvGrpSpPr>
        <p:grpSpPr>
          <a:xfrm flipH="1">
            <a:off x="3988154" y="1745740"/>
            <a:ext cx="884136" cy="2802258"/>
            <a:chOff x="4422274" y="1591513"/>
            <a:chExt cx="884136" cy="2802258"/>
          </a:xfrm>
        </p:grpSpPr>
        <p:sp>
          <p:nvSpPr>
            <p:cNvPr id="78" name="椭圆 77"/>
            <p:cNvSpPr/>
            <p:nvPr/>
          </p:nvSpPr>
          <p:spPr>
            <a:xfrm>
              <a:off x="4648713" y="1591513"/>
              <a:ext cx="557978" cy="557978"/>
            </a:xfrm>
            <a:prstGeom prst="ellipse">
              <a:avLst/>
            </a:prstGeom>
            <a:solidFill>
              <a:srgbClr val="A6A6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975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3" name="椭圆 82"/>
            <p:cNvSpPr/>
            <p:nvPr/>
          </p:nvSpPr>
          <p:spPr>
            <a:xfrm>
              <a:off x="4422274" y="2613423"/>
              <a:ext cx="452879" cy="452879"/>
            </a:xfrm>
            <a:prstGeom prst="ellipse">
              <a:avLst/>
            </a:prstGeom>
            <a:solidFill>
              <a:srgbClr val="FFC61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975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4" name="椭圆 83"/>
            <p:cNvSpPr/>
            <p:nvPr/>
          </p:nvSpPr>
          <p:spPr>
            <a:xfrm>
              <a:off x="4677801" y="3558779"/>
              <a:ext cx="278989" cy="278989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975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5" name="椭圆 84"/>
            <p:cNvSpPr/>
            <p:nvPr/>
          </p:nvSpPr>
          <p:spPr>
            <a:xfrm>
              <a:off x="5106972" y="4194333"/>
              <a:ext cx="199438" cy="199438"/>
            </a:xfrm>
            <a:prstGeom prst="ellipse">
              <a:avLst/>
            </a:prstGeom>
            <a:solidFill>
              <a:srgbClr val="7C7C7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975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34450759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955752"/>
            <a:ext cx="9144000" cy="4154039"/>
            <a:chOff x="0" y="19050"/>
            <a:chExt cx="9144000" cy="4154039"/>
          </a:xfrm>
        </p:grpSpPr>
        <p:pic>
          <p:nvPicPr>
            <p:cNvPr id="3" name="图片 2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26915" t="50322" r="23057"/>
            <a:stretch/>
          </p:blipFill>
          <p:spPr>
            <a:xfrm>
              <a:off x="4814101" y="29192"/>
              <a:ext cx="2190750" cy="1447917"/>
            </a:xfrm>
            <a:prstGeom prst="rect">
              <a:avLst/>
            </a:prstGeom>
          </p:spPr>
        </p:pic>
        <p:pic>
          <p:nvPicPr>
            <p:cNvPr id="4" name="图片 3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t="33781" b="17325"/>
            <a:stretch/>
          </p:blipFill>
          <p:spPr>
            <a:xfrm>
              <a:off x="0" y="19784"/>
              <a:ext cx="2235452" cy="1457325"/>
            </a:xfrm>
            <a:prstGeom prst="rect">
              <a:avLst/>
            </a:prstGeom>
          </p:spPr>
        </p:pic>
        <p:sp>
          <p:nvSpPr>
            <p:cNvPr id="5" name="文本框 2"/>
            <p:cNvSpPr txBox="1"/>
            <p:nvPr/>
          </p:nvSpPr>
          <p:spPr>
            <a:xfrm>
              <a:off x="704792" y="1496159"/>
              <a:ext cx="825867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defRPr/>
              </a:pPr>
              <a:r>
                <a:rPr lang="zh-CN" altLang="en-US" sz="1000" dirty="0">
                  <a:solidFill>
                    <a:srgbClr val="5F5F5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峰会开幕式</a:t>
              </a:r>
            </a:p>
          </p:txBody>
        </p:sp>
        <p:pic>
          <p:nvPicPr>
            <p:cNvPr id="6" name="图片 5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333" t="1044" r="8287" b="5243"/>
            <a:stretch/>
          </p:blipFill>
          <p:spPr>
            <a:xfrm>
              <a:off x="2465370" y="19050"/>
              <a:ext cx="2136107" cy="1458059"/>
            </a:xfrm>
            <a:prstGeom prst="rect">
              <a:avLst/>
            </a:prstGeom>
          </p:spPr>
        </p:pic>
        <p:sp>
          <p:nvSpPr>
            <p:cNvPr id="7" name="文本框 18"/>
            <p:cNvSpPr txBox="1"/>
            <p:nvPr/>
          </p:nvSpPr>
          <p:spPr>
            <a:xfrm>
              <a:off x="3061763" y="1495792"/>
              <a:ext cx="954107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defRPr/>
              </a:pPr>
              <a:r>
                <a:rPr lang="zh-CN" altLang="en-US" sz="1000" dirty="0" smtClean="0">
                  <a:solidFill>
                    <a:srgbClr val="5F5F5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诚信墙前合影</a:t>
              </a:r>
              <a:endParaRPr lang="zh-CN" altLang="en-US" sz="1000" dirty="0">
                <a:solidFill>
                  <a:srgbClr val="5F5F5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" name="文本框 19"/>
            <p:cNvSpPr txBox="1"/>
            <p:nvPr/>
          </p:nvSpPr>
          <p:spPr>
            <a:xfrm>
              <a:off x="6212798" y="3926868"/>
              <a:ext cx="697627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defRPr/>
              </a:pPr>
              <a:r>
                <a:rPr lang="zh-CN" altLang="en-US" sz="1000" dirty="0" smtClean="0">
                  <a:solidFill>
                    <a:srgbClr val="5F5F5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晚会颁奖</a:t>
              </a:r>
              <a:endParaRPr lang="zh-CN" altLang="en-US" sz="1000" dirty="0">
                <a:solidFill>
                  <a:srgbClr val="5F5F5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pic>
          <p:nvPicPr>
            <p:cNvPr id="9" name="图片 8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-6" r="45489"/>
            <a:stretch/>
          </p:blipFill>
          <p:spPr>
            <a:xfrm>
              <a:off x="7568238" y="1971473"/>
              <a:ext cx="1575762" cy="1926960"/>
            </a:xfrm>
            <a:prstGeom prst="rect">
              <a:avLst/>
            </a:prstGeom>
          </p:spPr>
        </p:pic>
        <p:sp>
          <p:nvSpPr>
            <p:cNvPr id="10" name="文本框 21"/>
            <p:cNvSpPr txBox="1"/>
            <p:nvPr/>
          </p:nvSpPr>
          <p:spPr>
            <a:xfrm>
              <a:off x="8071425" y="3926868"/>
              <a:ext cx="569387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defRPr/>
              </a:pPr>
              <a:r>
                <a:rPr lang="zh-CN" altLang="en-US" sz="1000" dirty="0" smtClean="0">
                  <a:solidFill>
                    <a:srgbClr val="5F5F5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闭幕式</a:t>
              </a:r>
              <a:endParaRPr lang="zh-CN" altLang="en-US" sz="1000" dirty="0">
                <a:solidFill>
                  <a:srgbClr val="5F5F5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pic>
          <p:nvPicPr>
            <p:cNvPr id="11" name="图片 10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23049" r="28293"/>
            <a:stretch/>
          </p:blipFill>
          <p:spPr>
            <a:xfrm>
              <a:off x="1937335" y="1988923"/>
              <a:ext cx="1666876" cy="1926961"/>
            </a:xfrm>
            <a:prstGeom prst="rect">
              <a:avLst/>
            </a:prstGeom>
          </p:spPr>
        </p:pic>
        <p:sp>
          <p:nvSpPr>
            <p:cNvPr id="12" name="文本框 24"/>
            <p:cNvSpPr txBox="1"/>
            <p:nvPr/>
          </p:nvSpPr>
          <p:spPr>
            <a:xfrm>
              <a:off x="5542014" y="1485283"/>
              <a:ext cx="825867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defRPr/>
              </a:pPr>
              <a:r>
                <a:rPr lang="zh-CN" altLang="en-US" sz="1000" dirty="0" smtClean="0">
                  <a:solidFill>
                    <a:srgbClr val="5F5F5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开幕式演讲</a:t>
              </a:r>
              <a:endParaRPr lang="zh-CN" altLang="en-US" sz="1000" dirty="0">
                <a:solidFill>
                  <a:srgbClr val="5F5F5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pic>
          <p:nvPicPr>
            <p:cNvPr id="13" name="图片 12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7191888" y="19050"/>
              <a:ext cx="1952112" cy="1458059"/>
            </a:xfrm>
            <a:prstGeom prst="rect">
              <a:avLst/>
            </a:prstGeom>
          </p:spPr>
        </p:pic>
        <p:sp>
          <p:nvSpPr>
            <p:cNvPr id="14" name="文本框 26"/>
            <p:cNvSpPr txBox="1"/>
            <p:nvPr/>
          </p:nvSpPr>
          <p:spPr>
            <a:xfrm>
              <a:off x="7790663" y="1477109"/>
              <a:ext cx="825867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defRPr/>
              </a:pPr>
              <a:r>
                <a:rPr lang="zh-CN" altLang="en-US" sz="1000" dirty="0" smtClean="0">
                  <a:solidFill>
                    <a:srgbClr val="5F5F5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论坛区现场</a:t>
              </a:r>
              <a:endParaRPr lang="zh-CN" altLang="en-US" sz="1000" dirty="0">
                <a:solidFill>
                  <a:srgbClr val="5F5F5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pic>
          <p:nvPicPr>
            <p:cNvPr id="15" name="图片 14"/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3508" r="35541"/>
            <a:stretch/>
          </p:blipFill>
          <p:spPr>
            <a:xfrm>
              <a:off x="3790163" y="1971471"/>
              <a:ext cx="1762125" cy="1927393"/>
            </a:xfrm>
            <a:prstGeom prst="rect">
              <a:avLst/>
            </a:prstGeom>
          </p:spPr>
        </p:pic>
        <p:sp>
          <p:nvSpPr>
            <p:cNvPr id="16" name="文本框 28"/>
            <p:cNvSpPr txBox="1"/>
            <p:nvPr/>
          </p:nvSpPr>
          <p:spPr>
            <a:xfrm>
              <a:off x="4322411" y="3926868"/>
              <a:ext cx="697627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defRPr/>
              </a:pPr>
              <a:r>
                <a:rPr lang="zh-CN" altLang="en-US" sz="1000" dirty="0" smtClean="0">
                  <a:solidFill>
                    <a:srgbClr val="5F5F5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游轮晚宴</a:t>
              </a:r>
              <a:endParaRPr lang="zh-CN" altLang="en-US" sz="1000" dirty="0">
                <a:solidFill>
                  <a:srgbClr val="5F5F5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" name="文本框 29"/>
            <p:cNvSpPr txBox="1"/>
            <p:nvPr/>
          </p:nvSpPr>
          <p:spPr>
            <a:xfrm>
              <a:off x="2421959" y="3926868"/>
              <a:ext cx="697627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defRPr/>
              </a:pPr>
              <a:r>
                <a:rPr lang="zh-CN" altLang="en-US" sz="1000" dirty="0" smtClean="0">
                  <a:solidFill>
                    <a:srgbClr val="5F5F5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浦江游轮</a:t>
              </a:r>
              <a:endParaRPr lang="zh-CN" altLang="en-US" sz="1000" dirty="0">
                <a:solidFill>
                  <a:srgbClr val="5F5F5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pic>
          <p:nvPicPr>
            <p:cNvPr id="18" name="图片 17"/>
            <p:cNvPicPr>
              <a:picLocks noChangeAspect="1"/>
            </p:cNvPicPr>
            <p:nvPr/>
          </p:nvPicPr>
          <p:blipFill rotWithShape="1">
            <a:blip r:embed="rId9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t="11520"/>
            <a:stretch/>
          </p:blipFill>
          <p:spPr>
            <a:xfrm>
              <a:off x="5749185" y="1971473"/>
              <a:ext cx="1629561" cy="1922453"/>
            </a:xfrm>
            <a:prstGeom prst="rect">
              <a:avLst/>
            </a:prstGeom>
          </p:spPr>
        </p:pic>
        <p:pic>
          <p:nvPicPr>
            <p:cNvPr id="19" name="图片 18"/>
            <p:cNvPicPr>
              <a:picLocks noChangeAspect="1"/>
            </p:cNvPicPr>
            <p:nvPr/>
          </p:nvPicPr>
          <p:blipFill rotWithShape="1">
            <a:blip r:embed="rId10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14065" r="18489"/>
            <a:stretch/>
          </p:blipFill>
          <p:spPr>
            <a:xfrm>
              <a:off x="794" y="1988923"/>
              <a:ext cx="1742722" cy="1937945"/>
            </a:xfrm>
            <a:prstGeom prst="rect">
              <a:avLst/>
            </a:prstGeom>
          </p:spPr>
        </p:pic>
        <p:sp>
          <p:nvSpPr>
            <p:cNvPr id="20" name="文本框 33"/>
            <p:cNvSpPr txBox="1"/>
            <p:nvPr/>
          </p:nvSpPr>
          <p:spPr>
            <a:xfrm>
              <a:off x="521507" y="3926868"/>
              <a:ext cx="697627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defRPr/>
              </a:pPr>
              <a:r>
                <a:rPr lang="zh-CN" altLang="en-US" sz="1000" dirty="0" smtClean="0">
                  <a:solidFill>
                    <a:srgbClr val="5F5F5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展厅现场</a:t>
              </a:r>
              <a:endParaRPr lang="zh-CN" altLang="en-US" sz="1000" dirty="0">
                <a:solidFill>
                  <a:srgbClr val="5F5F5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182087" y="76179"/>
            <a:ext cx="3510495" cy="770422"/>
            <a:chOff x="359641" y="4314705"/>
            <a:chExt cx="3510495" cy="770422"/>
          </a:xfrm>
        </p:grpSpPr>
        <p:sp>
          <p:nvSpPr>
            <p:cNvPr id="22" name="矩形 21"/>
            <p:cNvSpPr/>
            <p:nvPr/>
          </p:nvSpPr>
          <p:spPr>
            <a:xfrm>
              <a:off x="1484970" y="4314705"/>
              <a:ext cx="2339103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28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联合落地活动</a:t>
              </a:r>
              <a:endPara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pic>
          <p:nvPicPr>
            <p:cNvPr id="23" name="图片 22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359641" y="4438682"/>
              <a:ext cx="1125329" cy="498794"/>
            </a:xfrm>
            <a:prstGeom prst="rect">
              <a:avLst/>
            </a:prstGeom>
          </p:spPr>
        </p:pic>
        <p:sp>
          <p:nvSpPr>
            <p:cNvPr id="24" name="文本框 66"/>
            <p:cNvSpPr txBox="1">
              <a:spLocks noChangeArrowheads="1"/>
            </p:cNvSpPr>
            <p:nvPr/>
          </p:nvSpPr>
          <p:spPr bwMode="auto">
            <a:xfrm>
              <a:off x="1530659" y="4865836"/>
              <a:ext cx="2339477" cy="219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ts val="900"/>
                </a:lnSpc>
                <a:defRPr/>
              </a:pPr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每年</a:t>
              </a:r>
              <a:r>
                <a:rPr lang="en-US" altLang="zh-CN" sz="12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4</a:t>
              </a:r>
              <a:r>
                <a:rPr lang="zh-CN" altLang="en-US" sz="12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月举办出入境行业峰会</a:t>
              </a:r>
              <a:endPara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artisticBlu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4048"/>
            <a:ext cx="9144000" cy="5162550"/>
          </a:xfrm>
          <a:prstGeom prst="rect">
            <a:avLst/>
          </a:prstGeom>
        </p:spPr>
      </p:pic>
      <p:sp useBgFill="1">
        <p:nvSpPr>
          <p:cNvPr id="3" name="直角三角形 2"/>
          <p:cNvSpPr/>
          <p:nvPr/>
        </p:nvSpPr>
        <p:spPr>
          <a:xfrm flipV="1">
            <a:off x="0" y="4048"/>
            <a:ext cx="9138558" cy="5139452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582477" y="461549"/>
            <a:ext cx="3184065" cy="1008006"/>
            <a:chOff x="2141537" y="783511"/>
            <a:chExt cx="4245420" cy="1344007"/>
          </a:xfrm>
        </p:grpSpPr>
        <p:sp>
          <p:nvSpPr>
            <p:cNvPr id="5" name="文本框 3"/>
            <p:cNvSpPr txBox="1"/>
            <p:nvPr/>
          </p:nvSpPr>
          <p:spPr>
            <a:xfrm>
              <a:off x="2141537" y="783511"/>
              <a:ext cx="4245420" cy="553997"/>
            </a:xfrm>
            <a:prstGeom prst="rect">
              <a:avLst/>
            </a:prstGeom>
            <a:noFill/>
            <a:effectLst>
              <a:glow>
                <a:schemeClr val="accent1">
                  <a:alpha val="40000"/>
                </a:schemeClr>
              </a:glow>
            </a:effectLst>
          </p:spPr>
          <p:txBody>
            <a:bodyPr wrap="square" rtlCol="0">
              <a:spAutoFit/>
            </a:bodyPr>
            <a:lstStyle/>
            <a:p>
              <a:r>
                <a:rPr lang="zh-CN" altLang="en-US" sz="2100" dirty="0">
                  <a:solidFill>
                    <a:srgbClr val="A7745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既往市场推广手段 </a:t>
              </a:r>
              <a:r>
                <a:rPr lang="en-US" altLang="zh-CN" sz="2100" dirty="0">
                  <a:solidFill>
                    <a:srgbClr val="A7745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- </a:t>
              </a:r>
              <a:r>
                <a:rPr lang="zh-CN" altLang="en-US" sz="2100" dirty="0">
                  <a:solidFill>
                    <a:srgbClr val="A7745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旧</a:t>
              </a:r>
            </a:p>
          </p:txBody>
        </p:sp>
        <p:sp>
          <p:nvSpPr>
            <p:cNvPr id="6" name="矩形 5"/>
            <p:cNvSpPr/>
            <p:nvPr/>
          </p:nvSpPr>
          <p:spPr>
            <a:xfrm>
              <a:off x="2154236" y="1327300"/>
              <a:ext cx="3430853" cy="8002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1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短信、百度</a:t>
              </a:r>
              <a:r>
                <a:rPr lang="en-US" altLang="zh-CN" sz="11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SEO</a:t>
              </a:r>
              <a:r>
                <a:rPr lang="zh-CN" altLang="en-US" sz="11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、电话外呼</a:t>
              </a:r>
            </a:p>
            <a:p>
              <a:r>
                <a:rPr lang="zh-CN" altLang="en-US" sz="11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微信、低效讲座、手机端</a:t>
              </a:r>
              <a:r>
                <a:rPr lang="en-US" altLang="zh-CN" sz="11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APP</a:t>
              </a:r>
              <a:r>
                <a:rPr lang="zh-CN" altLang="en-US" sz="11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（头条）</a:t>
              </a:r>
            </a:p>
            <a:p>
              <a:r>
                <a:rPr lang="zh-CN" altLang="en-US" sz="11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渠道联合讲座</a:t>
              </a: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109784" y="834977"/>
            <a:ext cx="7301138" cy="3969261"/>
            <a:chOff x="327494" y="628150"/>
            <a:chExt cx="7301138" cy="3969261"/>
          </a:xfrm>
        </p:grpSpPr>
        <p:sp>
          <p:nvSpPr>
            <p:cNvPr id="8" name="矩形 7"/>
            <p:cNvSpPr/>
            <p:nvPr/>
          </p:nvSpPr>
          <p:spPr>
            <a:xfrm>
              <a:off x="6828413" y="628150"/>
              <a:ext cx="800219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zh-CN" altLang="en-US" sz="12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泛泛推广</a:t>
              </a:r>
            </a:p>
          </p:txBody>
        </p:sp>
        <p:sp>
          <p:nvSpPr>
            <p:cNvPr id="9" name="矩形 8"/>
            <p:cNvSpPr/>
            <p:nvPr/>
          </p:nvSpPr>
          <p:spPr>
            <a:xfrm>
              <a:off x="5958309" y="947288"/>
              <a:ext cx="1107996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zh-CN" altLang="en-US" sz="12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竞争者频繁做</a:t>
              </a:r>
            </a:p>
          </p:txBody>
        </p:sp>
        <p:sp>
          <p:nvSpPr>
            <p:cNvPr id="10" name="矩形 9"/>
            <p:cNvSpPr/>
            <p:nvPr/>
          </p:nvSpPr>
          <p:spPr>
            <a:xfrm>
              <a:off x="5423362" y="1258476"/>
              <a:ext cx="1107996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zh-CN" altLang="en-US" sz="12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推广后维护难</a:t>
              </a:r>
            </a:p>
          </p:txBody>
        </p:sp>
        <p:sp>
          <p:nvSpPr>
            <p:cNvPr id="11" name="矩形 10"/>
            <p:cNvSpPr/>
            <p:nvPr/>
          </p:nvSpPr>
          <p:spPr>
            <a:xfrm>
              <a:off x="5367272" y="1539299"/>
              <a:ext cx="646331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zh-CN" altLang="en-US" sz="12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不聚焦</a:t>
              </a:r>
            </a:p>
          </p:txBody>
        </p:sp>
        <p:sp>
          <p:nvSpPr>
            <p:cNvPr id="12" name="矩形 11"/>
            <p:cNvSpPr/>
            <p:nvPr/>
          </p:nvSpPr>
          <p:spPr>
            <a:xfrm>
              <a:off x="4669834" y="1841201"/>
              <a:ext cx="800219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zh-CN" altLang="en-US" sz="12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落地性差</a:t>
              </a:r>
            </a:p>
          </p:txBody>
        </p:sp>
        <p:sp>
          <p:nvSpPr>
            <p:cNvPr id="13" name="矩形 12"/>
            <p:cNvSpPr/>
            <p:nvPr/>
          </p:nvSpPr>
          <p:spPr>
            <a:xfrm>
              <a:off x="3974837" y="2148546"/>
              <a:ext cx="954107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zh-CN" altLang="en-US" sz="12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仅重点城市</a:t>
              </a:r>
            </a:p>
          </p:txBody>
        </p:sp>
        <p:sp>
          <p:nvSpPr>
            <p:cNvPr id="14" name="矩形 13"/>
            <p:cNvSpPr/>
            <p:nvPr/>
          </p:nvSpPr>
          <p:spPr>
            <a:xfrm>
              <a:off x="3471599" y="2454513"/>
              <a:ext cx="922047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zh-CN" altLang="en-US" sz="12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只针对</a:t>
              </a:r>
              <a:r>
                <a:rPr lang="en-US" altLang="zh-CN" sz="12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 </a:t>
              </a:r>
              <a:r>
                <a:rPr lang="zh-CN" altLang="en-US" sz="12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端</a:t>
              </a:r>
            </a:p>
          </p:txBody>
        </p:sp>
        <p:sp>
          <p:nvSpPr>
            <p:cNvPr id="15" name="矩形 14"/>
            <p:cNvSpPr/>
            <p:nvPr/>
          </p:nvSpPr>
          <p:spPr>
            <a:xfrm>
              <a:off x="2763075" y="2752421"/>
              <a:ext cx="1107996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zh-CN" altLang="en-US" sz="12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营销投入低效</a:t>
              </a:r>
            </a:p>
          </p:txBody>
        </p:sp>
        <p:sp>
          <p:nvSpPr>
            <p:cNvPr id="16" name="矩形 15"/>
            <p:cNvSpPr/>
            <p:nvPr/>
          </p:nvSpPr>
          <p:spPr>
            <a:xfrm>
              <a:off x="2325757" y="3060884"/>
              <a:ext cx="954107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zh-CN" altLang="en-US" sz="12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自夸式推广</a:t>
              </a:r>
            </a:p>
          </p:txBody>
        </p:sp>
        <p:sp>
          <p:nvSpPr>
            <p:cNvPr id="17" name="矩形 16"/>
            <p:cNvSpPr/>
            <p:nvPr/>
          </p:nvSpPr>
          <p:spPr>
            <a:xfrm>
              <a:off x="1791441" y="3361796"/>
              <a:ext cx="954107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zh-CN" altLang="en-US" sz="12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弱市场形象</a:t>
              </a:r>
            </a:p>
          </p:txBody>
        </p:sp>
        <p:sp>
          <p:nvSpPr>
            <p:cNvPr id="18" name="矩形 17"/>
            <p:cNvSpPr/>
            <p:nvPr/>
          </p:nvSpPr>
          <p:spPr>
            <a:xfrm>
              <a:off x="956137" y="3675442"/>
              <a:ext cx="1261884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zh-CN" altLang="en-US" sz="12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项目方只看结果</a:t>
              </a:r>
            </a:p>
          </p:txBody>
        </p:sp>
        <p:sp>
          <p:nvSpPr>
            <p:cNvPr id="19" name="矩形 18"/>
            <p:cNvSpPr/>
            <p:nvPr/>
          </p:nvSpPr>
          <p:spPr>
            <a:xfrm>
              <a:off x="629069" y="3968182"/>
              <a:ext cx="1107996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zh-CN" altLang="en-US" sz="12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非持续性</a:t>
              </a:r>
              <a:r>
                <a:rPr lang="zh-CN" altLang="en-US" sz="1200" dirty="0" smtClean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推广</a:t>
              </a:r>
              <a:endPara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327494" y="4320412"/>
              <a:ext cx="800219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zh-CN" altLang="en-US" sz="12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单纯推广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576090" y="1063574"/>
            <a:ext cx="7793056" cy="3947489"/>
            <a:chOff x="1403398" y="628150"/>
            <a:chExt cx="7793056" cy="3947489"/>
          </a:xfrm>
        </p:grpSpPr>
        <p:sp>
          <p:nvSpPr>
            <p:cNvPr id="22" name="矩形 21"/>
            <p:cNvSpPr/>
            <p:nvPr/>
          </p:nvSpPr>
          <p:spPr>
            <a:xfrm>
              <a:off x="7929852" y="628150"/>
              <a:ext cx="800219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2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突出诚信</a:t>
              </a:r>
            </a:p>
          </p:txBody>
        </p:sp>
        <p:sp>
          <p:nvSpPr>
            <p:cNvPr id="23" name="矩形 22"/>
            <p:cNvSpPr/>
            <p:nvPr/>
          </p:nvSpPr>
          <p:spPr>
            <a:xfrm>
              <a:off x="7404646" y="947288"/>
              <a:ext cx="1107996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2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电视媒体独特</a:t>
              </a:r>
            </a:p>
          </p:txBody>
        </p:sp>
        <p:sp>
          <p:nvSpPr>
            <p:cNvPr id="24" name="矩形 23"/>
            <p:cNvSpPr/>
            <p:nvPr/>
          </p:nvSpPr>
          <p:spPr>
            <a:xfrm>
              <a:off x="6857352" y="1258476"/>
              <a:ext cx="2339102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2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出国梦平台突破地域、时差瓶颈</a:t>
              </a:r>
            </a:p>
          </p:txBody>
        </p:sp>
        <p:sp>
          <p:nvSpPr>
            <p:cNvPr id="25" name="矩形 24"/>
            <p:cNvSpPr/>
            <p:nvPr/>
          </p:nvSpPr>
          <p:spPr>
            <a:xfrm>
              <a:off x="6376447" y="1539299"/>
              <a:ext cx="800219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2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地域性强</a:t>
              </a:r>
            </a:p>
          </p:txBody>
        </p:sp>
        <p:sp>
          <p:nvSpPr>
            <p:cNvPr id="26" name="矩形 25"/>
            <p:cNvSpPr/>
            <p:nvPr/>
          </p:nvSpPr>
          <p:spPr>
            <a:xfrm>
              <a:off x="5812965" y="1841201"/>
              <a:ext cx="800219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2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空对地强</a:t>
              </a:r>
            </a:p>
          </p:txBody>
        </p:sp>
        <p:sp>
          <p:nvSpPr>
            <p:cNvPr id="27" name="矩形 26"/>
            <p:cNvSpPr/>
            <p:nvPr/>
          </p:nvSpPr>
          <p:spPr>
            <a:xfrm>
              <a:off x="5275398" y="2148546"/>
              <a:ext cx="1354858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2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1-4</a:t>
              </a:r>
              <a:r>
                <a:rPr lang="zh-CN" altLang="en-US" sz="12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线城市全覆盖</a:t>
              </a:r>
            </a:p>
          </p:txBody>
        </p:sp>
        <p:sp>
          <p:nvSpPr>
            <p:cNvPr id="28" name="矩形 27"/>
            <p:cNvSpPr/>
            <p:nvPr/>
          </p:nvSpPr>
          <p:spPr>
            <a:xfrm>
              <a:off x="4723447" y="2454513"/>
              <a:ext cx="1481496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2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针对</a:t>
              </a:r>
              <a:r>
                <a:rPr lang="en-US" altLang="zh-CN" sz="12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b</a:t>
              </a:r>
              <a:r>
                <a:rPr lang="zh-CN" altLang="en-US" sz="12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、</a:t>
              </a:r>
              <a:r>
                <a:rPr lang="en-US" altLang="zh-CN" sz="12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</a:t>
              </a:r>
              <a:r>
                <a:rPr lang="zh-CN" altLang="en-US" sz="12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端、 渠道</a:t>
              </a:r>
            </a:p>
          </p:txBody>
        </p:sp>
        <p:sp>
          <p:nvSpPr>
            <p:cNvPr id="29" name="矩形 28"/>
            <p:cNvSpPr/>
            <p:nvPr/>
          </p:nvSpPr>
          <p:spPr>
            <a:xfrm>
              <a:off x="4201367" y="2752421"/>
              <a:ext cx="1261884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2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极其高效见结果</a:t>
              </a:r>
            </a:p>
          </p:txBody>
        </p:sp>
        <p:sp>
          <p:nvSpPr>
            <p:cNvPr id="30" name="矩形 29"/>
            <p:cNvSpPr/>
            <p:nvPr/>
          </p:nvSpPr>
          <p:spPr>
            <a:xfrm>
              <a:off x="3656787" y="3060884"/>
              <a:ext cx="2800767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2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出国梦＋出国策全体团队共同策划推广</a:t>
              </a:r>
            </a:p>
          </p:txBody>
        </p:sp>
        <p:sp>
          <p:nvSpPr>
            <p:cNvPr id="31" name="矩形 30"/>
            <p:cNvSpPr/>
            <p:nvPr/>
          </p:nvSpPr>
          <p:spPr>
            <a:xfrm>
              <a:off x="3117292" y="3361796"/>
              <a:ext cx="1261884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2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树立高大上形象</a:t>
              </a:r>
            </a:p>
          </p:txBody>
        </p:sp>
        <p:sp>
          <p:nvSpPr>
            <p:cNvPr id="32" name="矩形 31"/>
            <p:cNvSpPr/>
            <p:nvPr/>
          </p:nvSpPr>
          <p:spPr>
            <a:xfrm>
              <a:off x="2547966" y="3675442"/>
              <a:ext cx="3191899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2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易说服项目方共同出资参与 </a:t>
              </a:r>
              <a:r>
                <a:rPr lang="en-US" altLang="zh-CN" sz="9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(</a:t>
              </a:r>
              <a:r>
                <a:rPr lang="zh-CN" altLang="en-US" sz="9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包括本地，海外拍摄</a:t>
              </a:r>
              <a:r>
                <a:rPr lang="en-US" altLang="zh-CN" sz="9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)</a:t>
              </a:r>
            </a:p>
          </p:txBody>
        </p:sp>
        <p:sp>
          <p:nvSpPr>
            <p:cNvPr id="33" name="矩形 32"/>
            <p:cNvSpPr/>
            <p:nvPr/>
          </p:nvSpPr>
          <p:spPr>
            <a:xfrm>
              <a:off x="2054272" y="3968182"/>
              <a:ext cx="1877437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2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全程完整，持续营销方案</a:t>
              </a:r>
            </a:p>
          </p:txBody>
        </p:sp>
        <p:sp>
          <p:nvSpPr>
            <p:cNvPr id="34" name="矩形 33"/>
            <p:cNvSpPr/>
            <p:nvPr/>
          </p:nvSpPr>
          <p:spPr>
            <a:xfrm>
              <a:off x="1403398" y="4298640"/>
              <a:ext cx="1877437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2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推广＋案例管理利益结合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4449963" y="2671703"/>
            <a:ext cx="4572000" cy="2198252"/>
            <a:chOff x="4408109" y="2853096"/>
            <a:chExt cx="4572000" cy="2198252"/>
          </a:xfrm>
        </p:grpSpPr>
        <p:sp>
          <p:nvSpPr>
            <p:cNvPr id="36" name="文本框 106"/>
            <p:cNvSpPr txBox="1"/>
            <p:nvPr/>
          </p:nvSpPr>
          <p:spPr>
            <a:xfrm>
              <a:off x="6452892" y="2853096"/>
              <a:ext cx="2464371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1800" dirty="0">
                  <a:solidFill>
                    <a:srgbClr val="FFC61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出国策全媒体 </a:t>
              </a:r>
              <a:r>
                <a:rPr lang="en-US" altLang="zh-CN" sz="1800" dirty="0">
                  <a:solidFill>
                    <a:srgbClr val="FFC61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&amp; </a:t>
              </a:r>
              <a:r>
                <a:rPr lang="zh-CN" altLang="en-US" sz="1800" dirty="0">
                  <a:solidFill>
                    <a:srgbClr val="FFC61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出国梦平台交互传媒推广</a:t>
              </a:r>
              <a:r>
                <a:rPr lang="en-US" altLang="zh-CN" sz="1800" dirty="0">
                  <a:solidFill>
                    <a:srgbClr val="FFC61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+</a:t>
              </a:r>
              <a:r>
                <a:rPr lang="zh-CN" altLang="en-US" sz="1800" dirty="0">
                  <a:solidFill>
                    <a:srgbClr val="FFC61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营销新模式</a:t>
              </a:r>
              <a:r>
                <a:rPr lang="en-US" altLang="zh-CN" sz="1800" dirty="0">
                  <a:solidFill>
                    <a:srgbClr val="FFC61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- </a:t>
              </a:r>
              <a:r>
                <a:rPr lang="zh-CN" altLang="en-US" sz="1800" dirty="0">
                  <a:solidFill>
                    <a:srgbClr val="FFC61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新</a:t>
              </a:r>
            </a:p>
          </p:txBody>
        </p:sp>
        <p:sp>
          <p:nvSpPr>
            <p:cNvPr id="37" name="矩形 36"/>
            <p:cNvSpPr/>
            <p:nvPr/>
          </p:nvSpPr>
          <p:spPr>
            <a:xfrm>
              <a:off x="4408109" y="3774075"/>
              <a:ext cx="4572000" cy="1277273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marL="171450" indent="-171450" algn="r" eaLnBrk="1" hangingPunct="1">
                <a:buFont typeface="Arial" panose="020B0604020202020204" pitchFamily="34" charset="0"/>
                <a:buChar char="•"/>
              </a:pPr>
              <a:r>
                <a:rPr lang="zh-CN" altLang="en-US" sz="1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电视访谈、电视广告、网络媒体</a:t>
              </a:r>
              <a:r>
                <a:rPr lang="zh-CN" altLang="en-US" sz="11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、</a:t>
              </a:r>
              <a:endParaRPr lang="en-US" altLang="zh-CN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  <a:p>
              <a:pPr algn="r" eaLnBrk="1" hangingPunct="1"/>
              <a:r>
                <a:rPr lang="zh-CN" altLang="en-US" sz="11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微</a:t>
              </a:r>
              <a:r>
                <a:rPr lang="zh-CN" altLang="en-US" sz="1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信服务号闭环</a:t>
              </a:r>
            </a:p>
            <a:p>
              <a:pPr marL="171450" indent="-171450" algn="r" eaLnBrk="1" hangingPunct="1">
                <a:buFont typeface="Arial" panose="020B0604020202020204" pitchFamily="34" charset="0"/>
                <a:buChar char="•"/>
              </a:pPr>
              <a:r>
                <a:rPr lang="zh-CN" altLang="en-US" sz="1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各城市针对性讲座＋当地电台宣传配合</a:t>
              </a:r>
            </a:p>
            <a:p>
              <a:pPr marL="171450" indent="-171450" algn="r" eaLnBrk="1" hangingPunct="1">
                <a:buFont typeface="Arial" panose="020B0604020202020204" pitchFamily="34" charset="0"/>
                <a:buChar char="•"/>
              </a:pPr>
              <a:r>
                <a:rPr lang="zh-CN" altLang="en-US" sz="1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视频讲座配合（ </a:t>
              </a:r>
              <a:r>
                <a:rPr lang="en-US" altLang="zh-CN" sz="1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B </a:t>
              </a:r>
              <a:r>
                <a:rPr lang="zh-CN" altLang="en-US" sz="1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端、</a:t>
              </a:r>
              <a:r>
                <a:rPr lang="en-US" altLang="zh-CN" sz="1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C </a:t>
              </a:r>
              <a:r>
                <a:rPr lang="zh-CN" altLang="en-US" sz="1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端）  </a:t>
              </a:r>
            </a:p>
            <a:p>
              <a:pPr marL="171450" indent="-171450" algn="r" eaLnBrk="1" hangingPunct="1">
                <a:buFont typeface="Arial" panose="020B0604020202020204" pitchFamily="34" charset="0"/>
                <a:buChar char="•"/>
              </a:pPr>
              <a:r>
                <a:rPr lang="zh-CN" altLang="en-US" sz="1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（ </a:t>
              </a:r>
              <a:r>
                <a:rPr lang="en-US" altLang="zh-CN" sz="1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B</a:t>
              </a:r>
              <a:r>
                <a:rPr lang="zh-CN" altLang="en-US" sz="1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端 、</a:t>
              </a:r>
              <a:r>
                <a:rPr lang="en-US" altLang="zh-CN" sz="1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C </a:t>
              </a:r>
              <a:r>
                <a:rPr lang="zh-CN" altLang="en-US" sz="1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端、渠道）拓展＋对接＋推广＋讲座 </a:t>
              </a:r>
            </a:p>
            <a:p>
              <a:pPr marL="171450" indent="-171450" algn="r" eaLnBrk="1" hangingPunct="1">
                <a:buFont typeface="Arial" panose="020B0604020202020204" pitchFamily="34" charset="0"/>
                <a:buChar char="•"/>
              </a:pPr>
              <a:r>
                <a:rPr lang="zh-CN" altLang="en-US" sz="1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一站式以结果为导向的服务</a:t>
              </a:r>
            </a:p>
            <a:p>
              <a:pPr marL="171450" indent="-171450" algn="r" eaLnBrk="1" hangingPunct="1">
                <a:buFont typeface="Arial" panose="020B0604020202020204" pitchFamily="34" charset="0"/>
                <a:buChar char="•"/>
              </a:pPr>
              <a:r>
                <a:rPr lang="zh-CN" altLang="en-US" sz="1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客户</a:t>
              </a:r>
              <a:r>
                <a:rPr lang="en-US" altLang="zh-CN" sz="1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CRM</a:t>
              </a:r>
              <a:r>
                <a:rPr lang="zh-CN" altLang="en-US" sz="1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管理</a:t>
              </a:r>
              <a:r>
                <a:rPr lang="en-US" altLang="zh-CN" sz="1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+</a:t>
              </a:r>
              <a:r>
                <a:rPr lang="zh-CN" altLang="en-US" sz="1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数据分析 </a:t>
              </a:r>
            </a:p>
          </p:txBody>
        </p:sp>
      </p:grpSp>
      <p:sp>
        <p:nvSpPr>
          <p:cNvPr id="38" name="椭圆 37"/>
          <p:cNvSpPr/>
          <p:nvPr/>
        </p:nvSpPr>
        <p:spPr>
          <a:xfrm>
            <a:off x="7607725" y="-124283"/>
            <a:ext cx="1192994" cy="120311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9" name="组合 38"/>
          <p:cNvGrpSpPr/>
          <p:nvPr/>
        </p:nvGrpSpPr>
        <p:grpSpPr>
          <a:xfrm>
            <a:off x="7537208" y="-86506"/>
            <a:ext cx="1334029" cy="1127560"/>
            <a:chOff x="2736423" y="1318775"/>
            <a:chExt cx="1334029" cy="1127560"/>
          </a:xfrm>
        </p:grpSpPr>
        <p:pic>
          <p:nvPicPr>
            <p:cNvPr id="40" name="图片 3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2835716" y="1318775"/>
              <a:ext cx="1135445" cy="1127560"/>
            </a:xfrm>
            <a:prstGeom prst="ellipse">
              <a:avLst/>
            </a:prstGeom>
          </p:spPr>
        </p:pic>
        <p:grpSp>
          <p:nvGrpSpPr>
            <p:cNvPr id="41" name="组合 45"/>
            <p:cNvGrpSpPr/>
            <p:nvPr/>
          </p:nvGrpSpPr>
          <p:grpSpPr>
            <a:xfrm>
              <a:off x="2736423" y="1613270"/>
              <a:ext cx="1334029" cy="745436"/>
              <a:chOff x="5492257" y="2869117"/>
              <a:chExt cx="1334029" cy="745436"/>
            </a:xfrm>
          </p:grpSpPr>
          <p:sp>
            <p:nvSpPr>
              <p:cNvPr id="42" name="文本框 46"/>
              <p:cNvSpPr txBox="1"/>
              <p:nvPr/>
            </p:nvSpPr>
            <p:spPr>
              <a:xfrm>
                <a:off x="5634114" y="3152888"/>
                <a:ext cx="105031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2400" b="1" dirty="0" smtClean="0">
                    <a:solidFill>
                      <a:srgbClr val="FFC000">
                        <a:lumMod val="60000"/>
                        <a:lumOff val="40000"/>
                      </a:srgb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对比</a:t>
                </a:r>
                <a:endParaRPr lang="zh-CN" altLang="en-US" sz="2400" b="1" dirty="0">
                  <a:solidFill>
                    <a:srgbClr val="FFC000">
                      <a:lumMod val="60000"/>
                      <a:lumOff val="4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3" name="文本框 47"/>
              <p:cNvSpPr txBox="1"/>
              <p:nvPr/>
            </p:nvSpPr>
            <p:spPr>
              <a:xfrm>
                <a:off x="5492257" y="2869117"/>
                <a:ext cx="1334029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1200" dirty="0">
                    <a:solidFill>
                      <a:srgbClr val="FFC000">
                        <a:lumMod val="20000"/>
                        <a:lumOff val="80000"/>
                      </a:srgb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Microsoft JhengHei Light" panose="020B0304030504040204" pitchFamily="34" charset="-122"/>
                  </a:rPr>
                  <a:t>新旧市场营销</a:t>
                </a: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等腰三角形 38"/>
          <p:cNvSpPr/>
          <p:nvPr/>
        </p:nvSpPr>
        <p:spPr bwMode="auto">
          <a:xfrm rot="10800000">
            <a:off x="3932238" y="1"/>
            <a:ext cx="1279525" cy="768350"/>
          </a:xfrm>
          <a:prstGeom prst="triangl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9" name="图片 2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2798763"/>
            <a:ext cx="9144000" cy="2344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53" name="文本框 66"/>
          <p:cNvSpPr txBox="1">
            <a:spLocks noChangeArrowheads="1"/>
          </p:cNvSpPr>
          <p:nvPr/>
        </p:nvSpPr>
        <p:spPr bwMode="auto">
          <a:xfrm>
            <a:off x="1517716" y="1184344"/>
            <a:ext cx="592003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飞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世界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国际教育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联盟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＋出国策电视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全媒体＋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出国梦服务平台形成联盟活动媒体资源合作</a:t>
            </a:r>
            <a:r>
              <a:rPr lang="zh-CN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,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 会员资源互换以及项目资源对接共享，案例成交收益分成，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实现共赢</a:t>
            </a:r>
          </a:p>
        </p:txBody>
      </p:sp>
      <p:sp>
        <p:nvSpPr>
          <p:cNvPr id="26654" name="文本框 66"/>
          <p:cNvSpPr txBox="1">
            <a:spLocks noChangeArrowheads="1"/>
          </p:cNvSpPr>
          <p:nvPr/>
        </p:nvSpPr>
        <p:spPr bwMode="auto">
          <a:xfrm>
            <a:off x="3295891" y="739532"/>
            <a:ext cx="2565243" cy="400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共 赢</a:t>
            </a:r>
            <a:endParaRPr lang="zh-CN" altLang="en-US" sz="2000" b="1" dirty="0"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grpSp>
        <p:nvGrpSpPr>
          <p:cNvPr id="4" name="组合 3"/>
          <p:cNvGrpSpPr>
            <a:grpSpLocks/>
          </p:cNvGrpSpPr>
          <p:nvPr/>
        </p:nvGrpSpPr>
        <p:grpSpPr bwMode="auto">
          <a:xfrm>
            <a:off x="847725" y="1981200"/>
            <a:ext cx="2209800" cy="2763838"/>
            <a:chOff x="1054100" y="2125444"/>
            <a:chExt cx="2209800" cy="2590800"/>
          </a:xfrm>
        </p:grpSpPr>
        <p:sp>
          <p:nvSpPr>
            <p:cNvPr id="3" name="矩形 2"/>
            <p:cNvSpPr/>
            <p:nvPr/>
          </p:nvSpPr>
          <p:spPr>
            <a:xfrm>
              <a:off x="1054100" y="2125444"/>
              <a:ext cx="2209800" cy="66675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4" name="矩形 43"/>
            <p:cNvSpPr/>
            <p:nvPr/>
          </p:nvSpPr>
          <p:spPr>
            <a:xfrm>
              <a:off x="1054100" y="2798544"/>
              <a:ext cx="2209800" cy="1917700"/>
            </a:xfrm>
            <a:prstGeom prst="rect">
              <a:avLst/>
            </a:prstGeom>
            <a:solidFill>
              <a:schemeClr val="bg1">
                <a:alpha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6651" name="文本框 66"/>
            <p:cNvSpPr txBox="1">
              <a:spLocks noChangeArrowheads="1"/>
            </p:cNvSpPr>
            <p:nvPr/>
          </p:nvSpPr>
          <p:spPr bwMode="auto">
            <a:xfrm>
              <a:off x="1168007" y="2950371"/>
              <a:ext cx="2048267" cy="13542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50000"/>
                </a:lnSpc>
              </a:pPr>
              <a:r>
                <a:rPr lang="zh-CN" altLang="en-US" sz="1200" dirty="0" smtClean="0"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当地电视台</a:t>
              </a:r>
              <a:endPara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  <a:p>
              <a:pPr algn="ctr" eaLnBrk="1" hangingPunct="1">
                <a:lnSpc>
                  <a:spcPct val="150000"/>
                </a:lnSpc>
              </a:pPr>
              <a:r>
                <a:rPr lang="zh-CN" altLang="en-US" sz="1200" dirty="0" smtClean="0"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联合召集活动</a:t>
              </a:r>
              <a:endPara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  <a:p>
              <a:pPr algn="ctr" eaLnBrk="1" hangingPunct="1">
                <a:lnSpc>
                  <a:spcPct val="150000"/>
                </a:lnSpc>
              </a:pPr>
              <a:r>
                <a:rPr lang="zh-CN" altLang="en-US" sz="1200" dirty="0" smtClean="0"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优选中介会员</a:t>
              </a:r>
              <a:r>
                <a:rPr lang="en-US" altLang="zh-CN" sz="1200" dirty="0" smtClean="0"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&amp;</a:t>
              </a:r>
              <a:r>
                <a:rPr lang="zh-CN" altLang="en-US" sz="1200" dirty="0" smtClean="0"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项目电视</a:t>
              </a:r>
              <a:r>
                <a:rPr lang="en-US" altLang="zh-CN" sz="1200" dirty="0" smtClean="0"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&amp;</a:t>
              </a:r>
              <a:r>
                <a:rPr lang="zh-CN" altLang="en-US" sz="1200" dirty="0" smtClean="0"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全媒体推广</a:t>
              </a:r>
              <a:endPara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  <a:p>
              <a:pPr algn="ctr" eaLnBrk="1" hangingPunct="1">
                <a:lnSpc>
                  <a:spcPct val="150000"/>
                </a:lnSpc>
              </a:pPr>
              <a:endPara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6649" name="文本框 13"/>
            <p:cNvSpPr txBox="1">
              <a:spLocks noChangeArrowheads="1"/>
            </p:cNvSpPr>
            <p:nvPr/>
          </p:nvSpPr>
          <p:spPr bwMode="auto">
            <a:xfrm>
              <a:off x="1458681" y="2284878"/>
              <a:ext cx="1415772" cy="3173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16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联合落地活动</a:t>
              </a:r>
              <a:endPara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5" name="组合 4"/>
          <p:cNvGrpSpPr>
            <a:grpSpLocks/>
          </p:cNvGrpSpPr>
          <p:nvPr/>
        </p:nvGrpSpPr>
        <p:grpSpPr bwMode="auto">
          <a:xfrm>
            <a:off x="3529945" y="1958975"/>
            <a:ext cx="2287179" cy="2757488"/>
            <a:chOff x="3485495" y="1958756"/>
            <a:chExt cx="2287179" cy="2757488"/>
          </a:xfrm>
        </p:grpSpPr>
        <p:sp>
          <p:nvSpPr>
            <p:cNvPr id="42" name="矩形 41"/>
            <p:cNvSpPr/>
            <p:nvPr/>
          </p:nvSpPr>
          <p:spPr>
            <a:xfrm>
              <a:off x="3498850" y="1958756"/>
              <a:ext cx="2209800" cy="708025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5" name="矩形 44"/>
            <p:cNvSpPr/>
            <p:nvPr/>
          </p:nvSpPr>
          <p:spPr>
            <a:xfrm>
              <a:off x="3498850" y="2798544"/>
              <a:ext cx="2209800" cy="1917700"/>
            </a:xfrm>
            <a:prstGeom prst="rect">
              <a:avLst/>
            </a:prstGeom>
            <a:solidFill>
              <a:schemeClr val="bg1">
                <a:alpha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6644" name="文本框 66"/>
            <p:cNvSpPr txBox="1">
              <a:spLocks noChangeArrowheads="1"/>
            </p:cNvSpPr>
            <p:nvPr/>
          </p:nvSpPr>
          <p:spPr bwMode="auto">
            <a:xfrm>
              <a:off x="3485495" y="2790607"/>
              <a:ext cx="2236510" cy="8906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50000"/>
                </a:lnSpc>
              </a:pPr>
              <a:r>
                <a:rPr lang="zh-CN" altLang="en-US" sz="1200" dirty="0" smtClean="0"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会员</a:t>
              </a:r>
              <a:r>
                <a:rPr lang="zh-CN" altLang="en-US" sz="1200" dirty="0" smtClean="0"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费</a:t>
              </a:r>
              <a:endPara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  <a:p>
              <a:pPr algn="ctr" eaLnBrk="1" hangingPunct="1">
                <a:lnSpc>
                  <a:spcPct val="150000"/>
                </a:lnSpc>
              </a:pPr>
              <a:r>
                <a:rPr lang="zh-CN" altLang="en-US" sz="1200" dirty="0" smtClean="0"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案例</a:t>
              </a:r>
              <a:r>
                <a:rPr lang="zh-CN" altLang="en-US" sz="1200" dirty="0" smtClean="0"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管理费</a:t>
              </a:r>
              <a:endPara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  <a:p>
              <a:pPr algn="ctr" eaLnBrk="1" hangingPunct="1">
                <a:lnSpc>
                  <a:spcPct val="150000"/>
                </a:lnSpc>
              </a:pPr>
              <a:r>
                <a:rPr lang="zh-CN" altLang="en-US" sz="1200" dirty="0" smtClean="0"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联合营销</a:t>
              </a:r>
              <a:r>
                <a:rPr lang="en-US" altLang="zh-CN" sz="1200" dirty="0" smtClean="0"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&amp;</a:t>
              </a:r>
              <a:r>
                <a:rPr lang="zh-CN" altLang="en-US" sz="1200" dirty="0" smtClean="0"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增值服务</a:t>
              </a:r>
              <a:endPara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6642" name="文本框 13"/>
            <p:cNvSpPr txBox="1">
              <a:spLocks noChangeArrowheads="1"/>
            </p:cNvSpPr>
            <p:nvPr/>
          </p:nvSpPr>
          <p:spPr bwMode="auto">
            <a:xfrm>
              <a:off x="3575050" y="2123827"/>
              <a:ext cx="2197624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2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    </a:t>
              </a:r>
              <a:r>
                <a:rPr lang="zh-CN" altLang="en-US" sz="16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合作利益共享</a:t>
              </a:r>
              <a:endPara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6" name="组合 5"/>
          <p:cNvGrpSpPr>
            <a:grpSpLocks/>
          </p:cNvGrpSpPr>
          <p:nvPr/>
        </p:nvGrpSpPr>
        <p:grpSpPr bwMode="auto">
          <a:xfrm>
            <a:off x="6248400" y="1971675"/>
            <a:ext cx="2209800" cy="2697654"/>
            <a:chOff x="5943600" y="2125444"/>
            <a:chExt cx="2209800" cy="2590800"/>
          </a:xfrm>
        </p:grpSpPr>
        <p:sp>
          <p:nvSpPr>
            <p:cNvPr id="43" name="矩形 42"/>
            <p:cNvSpPr/>
            <p:nvPr/>
          </p:nvSpPr>
          <p:spPr>
            <a:xfrm>
              <a:off x="5943600" y="2125444"/>
              <a:ext cx="2209800" cy="66675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6" name="矩形 45"/>
            <p:cNvSpPr/>
            <p:nvPr/>
          </p:nvSpPr>
          <p:spPr>
            <a:xfrm>
              <a:off x="5943600" y="2798544"/>
              <a:ext cx="2209800" cy="1917700"/>
            </a:xfrm>
            <a:prstGeom prst="rect">
              <a:avLst/>
            </a:prstGeom>
            <a:solidFill>
              <a:schemeClr val="bg1">
                <a:alpha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1" name="文本框 13"/>
          <p:cNvSpPr txBox="1">
            <a:spLocks noChangeArrowheads="1"/>
          </p:cNvSpPr>
          <p:nvPr/>
        </p:nvSpPr>
        <p:spPr bwMode="auto">
          <a:xfrm>
            <a:off x="6234464" y="2191145"/>
            <a:ext cx="235708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  出国</a:t>
            </a:r>
            <a:r>
              <a:rPr lang="zh-CN" altLang="en-US" sz="1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梦平台全方位支持</a:t>
            </a:r>
            <a:endParaRPr lang="zh-CN" altLang="en-US" sz="1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2" name="文本框 66"/>
          <p:cNvSpPr txBox="1">
            <a:spLocks noChangeArrowheads="1"/>
          </p:cNvSpPr>
          <p:nvPr/>
        </p:nvSpPr>
        <p:spPr bwMode="auto">
          <a:xfrm>
            <a:off x="6278252" y="2790334"/>
            <a:ext cx="2158737" cy="17216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优惠入驻会员平台</a:t>
            </a:r>
            <a:endParaRPr lang="en-US" altLang="zh-CN" sz="1200" dirty="0" smtClean="0"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pPr algn="ctr" eaLnBrk="1" hangingPunct="1">
              <a:lnSpc>
                <a:spcPct val="150000"/>
              </a:lnSpc>
            </a:pP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优选会员项目推广</a:t>
            </a:r>
            <a:endParaRPr lang="en-US" altLang="zh-CN" sz="1200" dirty="0" smtClean="0"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pPr algn="ctr" eaLnBrk="1" hangingPunct="1">
              <a:lnSpc>
                <a:spcPct val="150000"/>
              </a:lnSpc>
            </a:pP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提供优质项目到会员</a:t>
            </a:r>
            <a:endParaRPr lang="en-US" altLang="zh-CN" sz="1200" dirty="0" smtClean="0"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pPr algn="ctr" eaLnBrk="1" hangingPunct="1">
              <a:lnSpc>
                <a:spcPct val="150000"/>
              </a:lnSpc>
            </a:pP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飞世界品牌露出</a:t>
            </a:r>
            <a:endParaRPr lang="en-US" altLang="zh-CN" sz="1200" dirty="0" smtClean="0"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pPr algn="ctr" eaLnBrk="1" hangingPunct="1">
              <a:lnSpc>
                <a:spcPct val="150000"/>
              </a:lnSpc>
            </a:pP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延伸项目资源变现</a:t>
            </a:r>
            <a:endParaRPr lang="en-US" altLang="zh-CN" sz="1200" dirty="0" smtClean="0"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pPr algn="ctr" eaLnBrk="1" hangingPunct="1">
              <a:lnSpc>
                <a:spcPct val="150000"/>
              </a:lnSpc>
            </a:pP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协助扩大飞世界会员</a:t>
            </a:r>
            <a:endParaRPr lang="en-US" altLang="zh-CN" sz="1200" dirty="0" smtClean="0"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211091" y="-46220"/>
            <a:ext cx="763091" cy="692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113740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图片 2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708" b="64512"/>
          <a:stretch/>
        </p:blipFill>
        <p:spPr>
          <a:xfrm>
            <a:off x="0" y="3017287"/>
            <a:ext cx="9144000" cy="2144486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819151" y="438150"/>
            <a:ext cx="3385448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950" dirty="0">
                <a:solidFill>
                  <a:srgbClr val="FFC61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合作流程</a:t>
            </a:r>
          </a:p>
        </p:txBody>
      </p:sp>
      <p:sp>
        <p:nvSpPr>
          <p:cNvPr id="17" name="文本框 16"/>
          <p:cNvSpPr txBox="1">
            <a:spLocks/>
          </p:cNvSpPr>
          <p:nvPr/>
        </p:nvSpPr>
        <p:spPr>
          <a:xfrm>
            <a:off x="2834110" y="1555766"/>
            <a:ext cx="1580027" cy="82330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>
              <a:lnSpc>
                <a:spcPts val="1875"/>
              </a:lnSpc>
            </a:pPr>
            <a:r>
              <a:rPr lang="zh-CN" altLang="en-US" sz="975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联合营销活动收入</a:t>
            </a:r>
          </a:p>
          <a:p>
            <a:pPr algn="ctr">
              <a:lnSpc>
                <a:spcPts val="1875"/>
              </a:lnSpc>
            </a:pPr>
            <a:r>
              <a:rPr lang="zh-CN" altLang="en-US" sz="975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平台</a:t>
            </a:r>
            <a:r>
              <a:rPr lang="zh-CN" altLang="en-US" sz="975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入驻会员</a:t>
            </a:r>
            <a:r>
              <a:rPr lang="zh-CN" altLang="en-US" sz="975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费用</a:t>
            </a:r>
            <a:endParaRPr lang="en-US" altLang="zh-CN" sz="975" dirty="0" smtClean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ts val="1875"/>
              </a:lnSpc>
            </a:pPr>
            <a:r>
              <a:rPr lang="zh-CN" altLang="en-US" sz="975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项目佣金分配</a:t>
            </a:r>
            <a:endParaRPr lang="zh-CN" altLang="en-US" sz="975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文本框 17"/>
          <p:cNvSpPr txBox="1">
            <a:spLocks/>
          </p:cNvSpPr>
          <p:nvPr/>
        </p:nvSpPr>
        <p:spPr>
          <a:xfrm>
            <a:off x="839191" y="1329180"/>
            <a:ext cx="1250516" cy="131061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>
              <a:lnSpc>
                <a:spcPts val="1875"/>
              </a:lnSpc>
            </a:pPr>
            <a:r>
              <a:rPr lang="zh-CN" altLang="en-US" sz="975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落地活动合作</a:t>
            </a:r>
            <a:endParaRPr lang="en-US" altLang="zh-CN" sz="975" dirty="0" smtClean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ts val="1875"/>
              </a:lnSpc>
            </a:pPr>
            <a:r>
              <a:rPr lang="zh-CN" altLang="en-US" sz="975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活动媒体推广</a:t>
            </a:r>
            <a:endParaRPr lang="en-US" altLang="zh-CN" sz="975" dirty="0" smtClean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ts val="1875"/>
              </a:lnSpc>
            </a:pPr>
            <a:r>
              <a:rPr lang="zh-CN" altLang="en-US" sz="975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会员推荐入驻</a:t>
            </a:r>
            <a:endParaRPr lang="en-US" altLang="zh-CN" sz="975" dirty="0" smtClean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ts val="1875"/>
              </a:lnSpc>
            </a:pPr>
            <a:r>
              <a:rPr lang="zh-CN" altLang="en-US" sz="975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项目资源对接</a:t>
            </a:r>
            <a:endParaRPr lang="en-US" altLang="zh-CN" sz="975" dirty="0" smtClean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ts val="1875"/>
              </a:lnSpc>
            </a:pPr>
            <a:endParaRPr lang="zh-CN" altLang="en-US" sz="975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18"/>
          <p:cNvSpPr txBox="1">
            <a:spLocks/>
          </p:cNvSpPr>
          <p:nvPr/>
        </p:nvSpPr>
        <p:spPr>
          <a:xfrm>
            <a:off x="4903444" y="1326606"/>
            <a:ext cx="1755926" cy="1066959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>
              <a:lnSpc>
                <a:spcPts val="1875"/>
              </a:lnSpc>
            </a:pPr>
            <a:r>
              <a:rPr lang="zh-CN" altLang="en-US" sz="975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合作</a:t>
            </a:r>
            <a:r>
              <a:rPr lang="zh-CN" altLang="en-US" sz="975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协议简洁、标准化</a:t>
            </a:r>
          </a:p>
          <a:p>
            <a:pPr algn="ctr">
              <a:lnSpc>
                <a:spcPts val="1875"/>
              </a:lnSpc>
            </a:pPr>
            <a:r>
              <a:rPr lang="zh-CN" altLang="en-US" sz="975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线</a:t>
            </a:r>
            <a:r>
              <a:rPr lang="zh-CN" altLang="en-US" sz="975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上线下均可方便</a:t>
            </a:r>
            <a:r>
              <a:rPr lang="zh-CN" altLang="en-US" sz="975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签约</a:t>
            </a:r>
            <a:endParaRPr lang="en-US" altLang="zh-CN" sz="975" dirty="0" smtClean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ts val="1875"/>
              </a:lnSpc>
            </a:pPr>
            <a:r>
              <a:rPr lang="zh-CN" altLang="en-US" sz="975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包括活动合作协议</a:t>
            </a:r>
            <a:endParaRPr lang="en-US" altLang="zh-CN" sz="975" dirty="0" smtClean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ts val="1875"/>
              </a:lnSpc>
            </a:pPr>
            <a:r>
              <a:rPr lang="zh-CN" altLang="en-US" sz="975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项目代理协议</a:t>
            </a:r>
            <a:endParaRPr lang="zh-CN" altLang="en-US" sz="975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文本框 19"/>
          <p:cNvSpPr txBox="1">
            <a:spLocks/>
          </p:cNvSpPr>
          <p:nvPr/>
        </p:nvSpPr>
        <p:spPr>
          <a:xfrm>
            <a:off x="6792461" y="1395510"/>
            <a:ext cx="1866695" cy="82330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>
              <a:lnSpc>
                <a:spcPts val="1875"/>
              </a:lnSpc>
            </a:pPr>
            <a:r>
              <a:rPr lang="zh-CN" altLang="en-US" sz="975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联盟活动推广方案制定</a:t>
            </a:r>
            <a:endParaRPr lang="en-US" altLang="zh-CN" sz="975" dirty="0" smtClean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ts val="1875"/>
              </a:lnSpc>
            </a:pPr>
            <a:r>
              <a:rPr lang="zh-CN" altLang="en-US" sz="975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推荐会员入驻平台</a:t>
            </a:r>
            <a:endParaRPr lang="en-US" altLang="zh-CN" sz="975" dirty="0" smtClean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ts val="1875"/>
              </a:lnSpc>
            </a:pPr>
            <a:r>
              <a:rPr lang="zh-CN" altLang="en-US" sz="975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签订项目代理协议</a:t>
            </a:r>
            <a:endParaRPr lang="zh-CN" altLang="en-US" sz="975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767274" y="2317112"/>
            <a:ext cx="1394350" cy="1394350"/>
            <a:chOff x="1092462" y="2281739"/>
            <a:chExt cx="1394350" cy="1394350"/>
          </a:xfrm>
        </p:grpSpPr>
        <p:sp useBgFill="1">
          <p:nvSpPr>
            <p:cNvPr id="35" name="椭圆 34"/>
            <p:cNvSpPr>
              <a:spLocks/>
            </p:cNvSpPr>
            <p:nvPr/>
          </p:nvSpPr>
          <p:spPr>
            <a:xfrm>
              <a:off x="1092462" y="2281739"/>
              <a:ext cx="1394350" cy="139435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975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pic>
          <p:nvPicPr>
            <p:cNvPr id="40" name="图片 3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1190774" y="2386906"/>
              <a:ext cx="1197726" cy="1189407"/>
            </a:xfrm>
            <a:prstGeom prst="ellipse">
              <a:avLst/>
            </a:prstGeom>
          </p:spPr>
        </p:pic>
      </p:grpSp>
      <p:grpSp>
        <p:nvGrpSpPr>
          <p:cNvPr id="41" name="组合 40"/>
          <p:cNvGrpSpPr/>
          <p:nvPr/>
        </p:nvGrpSpPr>
        <p:grpSpPr>
          <a:xfrm>
            <a:off x="2908561" y="2317112"/>
            <a:ext cx="1394350" cy="1394350"/>
            <a:chOff x="1092462" y="2281739"/>
            <a:chExt cx="1394350" cy="1394350"/>
          </a:xfrm>
        </p:grpSpPr>
        <p:sp useBgFill="1">
          <p:nvSpPr>
            <p:cNvPr id="42" name="椭圆 41"/>
            <p:cNvSpPr>
              <a:spLocks/>
            </p:cNvSpPr>
            <p:nvPr/>
          </p:nvSpPr>
          <p:spPr>
            <a:xfrm>
              <a:off x="1092462" y="2281739"/>
              <a:ext cx="1394350" cy="139435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975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pic>
          <p:nvPicPr>
            <p:cNvPr id="43" name="图片 4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1190774" y="2386906"/>
              <a:ext cx="1197726" cy="1189407"/>
            </a:xfrm>
            <a:prstGeom prst="ellipse">
              <a:avLst/>
            </a:prstGeom>
          </p:spPr>
        </p:pic>
      </p:grpSp>
      <p:grpSp>
        <p:nvGrpSpPr>
          <p:cNvPr id="44" name="组合 43"/>
          <p:cNvGrpSpPr/>
          <p:nvPr/>
        </p:nvGrpSpPr>
        <p:grpSpPr>
          <a:xfrm>
            <a:off x="5008817" y="2317112"/>
            <a:ext cx="1394350" cy="1394350"/>
            <a:chOff x="1092462" y="2281739"/>
            <a:chExt cx="1394350" cy="1394350"/>
          </a:xfrm>
        </p:grpSpPr>
        <p:sp useBgFill="1">
          <p:nvSpPr>
            <p:cNvPr id="45" name="椭圆 44"/>
            <p:cNvSpPr>
              <a:spLocks/>
            </p:cNvSpPr>
            <p:nvPr/>
          </p:nvSpPr>
          <p:spPr>
            <a:xfrm>
              <a:off x="1092462" y="2281739"/>
              <a:ext cx="1394350" cy="139435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975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pic>
          <p:nvPicPr>
            <p:cNvPr id="46" name="图片 4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1190774" y="2386906"/>
              <a:ext cx="1197726" cy="1189407"/>
            </a:xfrm>
            <a:prstGeom prst="ellipse">
              <a:avLst/>
            </a:prstGeom>
          </p:spPr>
        </p:pic>
      </p:grpSp>
      <p:grpSp>
        <p:nvGrpSpPr>
          <p:cNvPr id="47" name="组合 46"/>
          <p:cNvGrpSpPr/>
          <p:nvPr/>
        </p:nvGrpSpPr>
        <p:grpSpPr>
          <a:xfrm>
            <a:off x="7028634" y="2314599"/>
            <a:ext cx="1394350" cy="1394350"/>
            <a:chOff x="1092462" y="2281739"/>
            <a:chExt cx="1394350" cy="1394350"/>
          </a:xfrm>
        </p:grpSpPr>
        <p:sp useBgFill="1">
          <p:nvSpPr>
            <p:cNvPr id="48" name="椭圆 47"/>
            <p:cNvSpPr>
              <a:spLocks/>
            </p:cNvSpPr>
            <p:nvPr/>
          </p:nvSpPr>
          <p:spPr>
            <a:xfrm>
              <a:off x="1092462" y="2281739"/>
              <a:ext cx="1394350" cy="139435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975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pic>
          <p:nvPicPr>
            <p:cNvPr id="49" name="图片 4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1190774" y="2386906"/>
              <a:ext cx="1197726" cy="1189407"/>
            </a:xfrm>
            <a:prstGeom prst="ellipse">
              <a:avLst/>
            </a:prstGeom>
          </p:spPr>
        </p:pic>
      </p:grpSp>
      <p:sp>
        <p:nvSpPr>
          <p:cNvPr id="50" name="文本框 49"/>
          <p:cNvSpPr txBox="1"/>
          <p:nvPr/>
        </p:nvSpPr>
        <p:spPr>
          <a:xfrm>
            <a:off x="851262" y="2548347"/>
            <a:ext cx="1193577" cy="7875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160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确立</a:t>
            </a:r>
            <a:endParaRPr lang="en-US" altLang="zh-CN" sz="1600" dirty="0" smtClean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60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合作</a:t>
            </a:r>
            <a:r>
              <a:rPr lang="zh-CN" altLang="en-US" sz="16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模式</a:t>
            </a:r>
          </a:p>
        </p:txBody>
      </p:sp>
      <p:sp>
        <p:nvSpPr>
          <p:cNvPr id="51" name="文本框 50"/>
          <p:cNvSpPr txBox="1"/>
          <p:nvPr/>
        </p:nvSpPr>
        <p:spPr>
          <a:xfrm>
            <a:off x="2999056" y="2548347"/>
            <a:ext cx="1193577" cy="7875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明确</a:t>
            </a:r>
          </a:p>
          <a:p>
            <a:pPr algn="ctr">
              <a:lnSpc>
                <a:spcPct val="150000"/>
              </a:lnSpc>
            </a:pPr>
            <a:r>
              <a:rPr lang="zh-CN" altLang="en-US" sz="16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利益分配</a:t>
            </a:r>
          </a:p>
        </p:txBody>
      </p:sp>
      <p:sp>
        <p:nvSpPr>
          <p:cNvPr id="52" name="文本框 51"/>
          <p:cNvSpPr txBox="1"/>
          <p:nvPr/>
        </p:nvSpPr>
        <p:spPr>
          <a:xfrm>
            <a:off x="5084128" y="2548347"/>
            <a:ext cx="1193577" cy="7875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签订</a:t>
            </a:r>
          </a:p>
          <a:p>
            <a:pPr algn="ctr">
              <a:lnSpc>
                <a:spcPct val="150000"/>
              </a:lnSpc>
            </a:pPr>
            <a:r>
              <a:rPr lang="zh-CN" altLang="en-US" sz="16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合作协议</a:t>
            </a:r>
          </a:p>
        </p:txBody>
      </p:sp>
      <p:sp>
        <p:nvSpPr>
          <p:cNvPr id="53" name="文本框 52"/>
          <p:cNvSpPr txBox="1"/>
          <p:nvPr/>
        </p:nvSpPr>
        <p:spPr>
          <a:xfrm>
            <a:off x="7109073" y="2548347"/>
            <a:ext cx="1193577" cy="7875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落实</a:t>
            </a:r>
          </a:p>
          <a:p>
            <a:pPr algn="ctr">
              <a:lnSpc>
                <a:spcPct val="150000"/>
              </a:lnSpc>
            </a:pPr>
            <a:r>
              <a:rPr lang="zh-CN" altLang="en-US" sz="16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合作</a:t>
            </a:r>
            <a:r>
              <a:rPr lang="zh-CN" altLang="en-US" sz="160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协议</a:t>
            </a:r>
            <a:endParaRPr lang="zh-CN" altLang="en-US" sz="16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89059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任意多边形 4"/>
          <p:cNvSpPr/>
          <p:nvPr/>
        </p:nvSpPr>
        <p:spPr>
          <a:xfrm>
            <a:off x="3987800" y="-3175"/>
            <a:ext cx="5156200" cy="5156200"/>
          </a:xfrm>
          <a:custGeom>
            <a:avLst/>
            <a:gdLst>
              <a:gd name="connsiteX0" fmla="*/ 5283200 w 5283200"/>
              <a:gd name="connsiteY0" fmla="*/ 101600 h 5283200"/>
              <a:gd name="connsiteX1" fmla="*/ 5283200 w 5283200"/>
              <a:gd name="connsiteY1" fmla="*/ 0 h 5283200"/>
              <a:gd name="connsiteX2" fmla="*/ 0 w 5283200"/>
              <a:gd name="connsiteY2" fmla="*/ 5283200 h 5283200"/>
              <a:gd name="connsiteX3" fmla="*/ 5283200 w 5283200"/>
              <a:gd name="connsiteY3" fmla="*/ 5283200 h 5283200"/>
              <a:gd name="connsiteX4" fmla="*/ 5283200 w 5283200"/>
              <a:gd name="connsiteY4" fmla="*/ 101600 h 5283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283200" h="5283200">
                <a:moveTo>
                  <a:pt x="5283200" y="101600"/>
                </a:moveTo>
                <a:lnTo>
                  <a:pt x="5283200" y="0"/>
                </a:lnTo>
                <a:lnTo>
                  <a:pt x="0" y="5283200"/>
                </a:lnTo>
                <a:lnTo>
                  <a:pt x="5283200" y="5283200"/>
                </a:lnTo>
                <a:lnTo>
                  <a:pt x="5283200" y="101600"/>
                </a:lnTo>
                <a:close/>
              </a:path>
            </a:pathLst>
          </a:custGeom>
          <a:blipFill>
            <a:blip r:embed="rId2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" name="组合 7"/>
          <p:cNvGrpSpPr>
            <a:grpSpLocks/>
          </p:cNvGrpSpPr>
          <p:nvPr/>
        </p:nvGrpSpPr>
        <p:grpSpPr bwMode="auto">
          <a:xfrm>
            <a:off x="744536" y="225425"/>
            <a:ext cx="3775393" cy="1023286"/>
            <a:chOff x="2986685" y="338699"/>
            <a:chExt cx="3773494" cy="1023430"/>
          </a:xfrm>
        </p:grpSpPr>
        <p:sp>
          <p:nvSpPr>
            <p:cNvPr id="2" name="文本框 13"/>
            <p:cNvSpPr txBox="1">
              <a:spLocks noChangeArrowheads="1"/>
            </p:cNvSpPr>
            <p:nvPr/>
          </p:nvSpPr>
          <p:spPr bwMode="auto">
            <a:xfrm>
              <a:off x="2986685" y="338699"/>
              <a:ext cx="3773494" cy="7079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9600">
                  <a:solidFill>
                    <a:schemeClr val="bg1"/>
                  </a:solidFill>
                  <a:latin typeface="Helvetica-Roman-SemiB" pitchFamily="2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zh-CN" altLang="en-US" sz="4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期待与您的合作</a:t>
              </a:r>
            </a:p>
          </p:txBody>
        </p:sp>
        <p:sp>
          <p:nvSpPr>
            <p:cNvPr id="72" name="文本框 66"/>
            <p:cNvSpPr txBox="1">
              <a:spLocks noChangeArrowheads="1"/>
            </p:cNvSpPr>
            <p:nvPr/>
          </p:nvSpPr>
          <p:spPr bwMode="auto">
            <a:xfrm>
              <a:off x="2989860" y="1054309"/>
              <a:ext cx="3058914" cy="3078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zh-CN" altLang="en-US" sz="1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详情请咨询</a:t>
              </a:r>
              <a:r>
                <a:rPr lang="en-US" altLang="zh-CN" sz="1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400 820 9360 </a:t>
              </a:r>
              <a:r>
                <a:rPr lang="zh-CN" altLang="en-US" sz="1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转 </a:t>
              </a:r>
              <a:r>
                <a:rPr lang="en-US" altLang="zh-CN" sz="1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21811</a:t>
              </a:r>
              <a:endPara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" name="组合 28"/>
          <p:cNvGrpSpPr>
            <a:grpSpLocks/>
          </p:cNvGrpSpPr>
          <p:nvPr/>
        </p:nvGrpSpPr>
        <p:grpSpPr bwMode="auto">
          <a:xfrm>
            <a:off x="-21298" y="1931989"/>
            <a:ext cx="789647" cy="1279525"/>
            <a:chOff x="-21304" y="1931896"/>
            <a:chExt cx="789870" cy="1279711"/>
          </a:xfrm>
        </p:grpSpPr>
        <p:sp>
          <p:nvSpPr>
            <p:cNvPr id="30" name="等腰三角形 29"/>
            <p:cNvSpPr/>
            <p:nvPr/>
          </p:nvSpPr>
          <p:spPr>
            <a:xfrm rot="5400000">
              <a:off x="-255573" y="2187468"/>
              <a:ext cx="1279711" cy="768567"/>
            </a:xfrm>
            <a:prstGeom prst="triangl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283" name="文本框 66"/>
            <p:cNvSpPr txBox="1">
              <a:spLocks noChangeArrowheads="1"/>
            </p:cNvSpPr>
            <p:nvPr/>
          </p:nvSpPr>
          <p:spPr bwMode="auto">
            <a:xfrm>
              <a:off x="-21304" y="2435751"/>
              <a:ext cx="697824" cy="2462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1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联系我们</a:t>
              </a:r>
              <a:endPara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7" name="组合 7"/>
          <p:cNvGrpSpPr>
            <a:grpSpLocks/>
          </p:cNvGrpSpPr>
          <p:nvPr/>
        </p:nvGrpSpPr>
        <p:grpSpPr bwMode="auto">
          <a:xfrm>
            <a:off x="1187776" y="2506818"/>
            <a:ext cx="2685592" cy="1359724"/>
            <a:chOff x="3010816" y="372257"/>
            <a:chExt cx="2684241" cy="622391"/>
          </a:xfrm>
        </p:grpSpPr>
        <p:sp>
          <p:nvSpPr>
            <p:cNvPr id="46" name="文本框 13"/>
            <p:cNvSpPr txBox="1">
              <a:spLocks noChangeArrowheads="1"/>
            </p:cNvSpPr>
            <p:nvPr/>
          </p:nvSpPr>
          <p:spPr bwMode="auto">
            <a:xfrm>
              <a:off x="3010816" y="372257"/>
              <a:ext cx="2684241" cy="5232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eaLnBrk="1" hangingPunct="1">
                <a:defRPr sz="9600">
                  <a:solidFill>
                    <a:schemeClr val="bg1"/>
                  </a:solidFill>
                  <a:latin typeface="Helvetica-Roman-SemiB" pitchFamily="2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28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Helena </a:t>
              </a:r>
              <a:r>
                <a:rPr lang="zh-CN" altLang="en-US" sz="28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朱小姐</a:t>
              </a:r>
              <a:endParaRPr lang="en-US" altLang="zh-CN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7" name="文本框 66"/>
            <p:cNvSpPr txBox="1">
              <a:spLocks noChangeArrowheads="1"/>
            </p:cNvSpPr>
            <p:nvPr/>
          </p:nvSpPr>
          <p:spPr bwMode="auto">
            <a:xfrm>
              <a:off x="3140614" y="755153"/>
              <a:ext cx="2212954" cy="2394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手机</a:t>
              </a:r>
              <a:r>
                <a:rPr lang="en-US" altLang="zh-CN" sz="1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:(+86)13564490782</a:t>
              </a:r>
            </a:p>
            <a:p>
              <a:pPr>
                <a:defRPr/>
              </a:pPr>
              <a:endPara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" name="组合 2"/>
          <p:cNvGrpSpPr>
            <a:grpSpLocks/>
          </p:cNvGrpSpPr>
          <p:nvPr/>
        </p:nvGrpSpPr>
        <p:grpSpPr bwMode="auto">
          <a:xfrm>
            <a:off x="4855939" y="1597025"/>
            <a:ext cx="1568058" cy="1419225"/>
            <a:chOff x="4958122" y="1712087"/>
            <a:chExt cx="1567146" cy="1418400"/>
          </a:xfrm>
        </p:grpSpPr>
        <p:sp>
          <p:nvSpPr>
            <p:cNvPr id="37" name="文本框 13"/>
            <p:cNvSpPr txBox="1">
              <a:spLocks noChangeArrowheads="1"/>
            </p:cNvSpPr>
            <p:nvPr/>
          </p:nvSpPr>
          <p:spPr bwMode="auto">
            <a:xfrm>
              <a:off x="4958122" y="2161091"/>
              <a:ext cx="1567146" cy="5844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9600">
                  <a:solidFill>
                    <a:schemeClr val="bg1"/>
                  </a:solidFill>
                  <a:latin typeface="Helvetica-Roman-SemiB" pitchFamily="2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3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Thanks</a:t>
              </a:r>
              <a:endPara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6" name="任意多边形 25"/>
            <p:cNvSpPr/>
            <p:nvPr/>
          </p:nvSpPr>
          <p:spPr>
            <a:xfrm rot="2700000">
              <a:off x="5009124" y="1712086"/>
              <a:ext cx="1418400" cy="1418401"/>
            </a:xfrm>
            <a:custGeom>
              <a:avLst/>
              <a:gdLst>
                <a:gd name="connsiteX0" fmla="*/ 0 w 1418400"/>
                <a:gd name="connsiteY0" fmla="*/ 1 h 1418401"/>
                <a:gd name="connsiteX1" fmla="*/ 1418400 w 1418400"/>
                <a:gd name="connsiteY1" fmla="*/ 0 h 1418401"/>
                <a:gd name="connsiteX2" fmla="*/ 1418400 w 1418400"/>
                <a:gd name="connsiteY2" fmla="*/ 1418401 h 1418401"/>
                <a:gd name="connsiteX3" fmla="*/ 0 w 1418400"/>
                <a:gd name="connsiteY3" fmla="*/ 1418401 h 1418401"/>
                <a:gd name="connsiteX4" fmla="*/ 0 w 1418400"/>
                <a:gd name="connsiteY4" fmla="*/ 1 h 1418401"/>
                <a:gd name="connsiteX5" fmla="*/ 72409 w 1418400"/>
                <a:gd name="connsiteY5" fmla="*/ 72407 h 1418401"/>
                <a:gd name="connsiteX6" fmla="*/ 72409 w 1418400"/>
                <a:gd name="connsiteY6" fmla="*/ 1345993 h 1418401"/>
                <a:gd name="connsiteX7" fmla="*/ 1345995 w 1418400"/>
                <a:gd name="connsiteY7" fmla="*/ 1345993 h 1418401"/>
                <a:gd name="connsiteX8" fmla="*/ 1345995 w 1418400"/>
                <a:gd name="connsiteY8" fmla="*/ 72407 h 1418401"/>
                <a:gd name="connsiteX9" fmla="*/ 72409 w 1418400"/>
                <a:gd name="connsiteY9" fmla="*/ 72407 h 14184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418400" h="1418401">
                  <a:moveTo>
                    <a:pt x="0" y="1"/>
                  </a:moveTo>
                  <a:lnTo>
                    <a:pt x="1418400" y="0"/>
                  </a:lnTo>
                  <a:lnTo>
                    <a:pt x="1418400" y="1418401"/>
                  </a:lnTo>
                  <a:lnTo>
                    <a:pt x="0" y="1418401"/>
                  </a:lnTo>
                  <a:lnTo>
                    <a:pt x="0" y="1"/>
                  </a:lnTo>
                  <a:close/>
                  <a:moveTo>
                    <a:pt x="72409" y="72407"/>
                  </a:moveTo>
                  <a:lnTo>
                    <a:pt x="72409" y="1345993"/>
                  </a:lnTo>
                  <a:lnTo>
                    <a:pt x="1345995" y="1345993"/>
                  </a:lnTo>
                  <a:lnTo>
                    <a:pt x="1345995" y="72407"/>
                  </a:lnTo>
                  <a:lnTo>
                    <a:pt x="72409" y="72407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25311434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08">
      <a:dk1>
        <a:sysClr val="windowText" lastClr="000000"/>
      </a:dk1>
      <a:lt1>
        <a:sysClr val="window" lastClr="FFFFFF"/>
      </a:lt1>
      <a:dk2>
        <a:srgbClr val="43C7CB"/>
      </a:dk2>
      <a:lt2>
        <a:srgbClr val="2A62AE"/>
      </a:lt2>
      <a:accent1>
        <a:srgbClr val="4C86D4"/>
      </a:accent1>
      <a:accent2>
        <a:srgbClr val="FEED45"/>
      </a:accent2>
      <a:accent3>
        <a:srgbClr val="0FB249"/>
      </a:accent3>
      <a:accent4>
        <a:srgbClr val="92D14F"/>
      </a:accent4>
      <a:accent5>
        <a:srgbClr val="89C54B"/>
      </a:accent5>
      <a:accent6>
        <a:srgbClr val="81B7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22058</TotalTime>
  <Words>1018</Words>
  <Application>Microsoft Macintosh PowerPoint</Application>
  <PresentationFormat>全屏显示(16:9)</PresentationFormat>
  <Paragraphs>177</Paragraphs>
  <Slides>11</Slides>
  <Notes>2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12" baseType="lpstr">
      <vt:lpstr>Office 主题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</vt:vector>
  </TitlesOfParts>
  <Company>微软公司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Helena</cp:lastModifiedBy>
  <cp:revision>8024</cp:revision>
  <dcterms:created xsi:type="dcterms:W3CDTF">2015-10-08T14:18:46Z</dcterms:created>
  <dcterms:modified xsi:type="dcterms:W3CDTF">2016-08-12T07:41:14Z</dcterms:modified>
</cp:coreProperties>
</file>